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256" r:id="rId2"/>
    <p:sldId id="257" r:id="rId3"/>
    <p:sldId id="258" r:id="rId4"/>
    <p:sldId id="264" r:id="rId5"/>
    <p:sldId id="265" r:id="rId6"/>
    <p:sldId id="266" r:id="rId7"/>
    <p:sldId id="267" r:id="rId8"/>
    <p:sldId id="260" r:id="rId9"/>
    <p:sldId id="261" r:id="rId10"/>
    <p:sldId id="268" r:id="rId11"/>
    <p:sldId id="262" r:id="rId12"/>
    <p:sldId id="276" r:id="rId13"/>
    <p:sldId id="277" r:id="rId14"/>
    <p:sldId id="263" r:id="rId15"/>
    <p:sldId id="280" r:id="rId16"/>
    <p:sldId id="270" r:id="rId17"/>
    <p:sldId id="271" r:id="rId18"/>
    <p:sldId id="269" r:id="rId19"/>
    <p:sldId id="278" r:id="rId20"/>
    <p:sldId id="273" r:id="rId21"/>
    <p:sldId id="281" r:id="rId22"/>
    <p:sldId id="279" r:id="rId23"/>
    <p:sldId id="275" r:id="rId24"/>
    <p:sldId id="282" r:id="rId25"/>
    <p:sldId id="283" r:id="rId26"/>
    <p:sldId id="286" r:id="rId27"/>
    <p:sldId id="287" r:id="rId28"/>
    <p:sldId id="288" r:id="rId29"/>
    <p:sldId id="295" r:id="rId30"/>
    <p:sldId id="296" r:id="rId31"/>
    <p:sldId id="298" r:id="rId32"/>
    <p:sldId id="299" r:id="rId33"/>
    <p:sldId id="297" r:id="rId34"/>
    <p:sldId id="300" r:id="rId35"/>
    <p:sldId id="289" r:id="rId36"/>
    <p:sldId id="290" r:id="rId37"/>
    <p:sldId id="291" r:id="rId38"/>
    <p:sldId id="294" r:id="rId39"/>
    <p:sldId id="293" r:id="rId40"/>
    <p:sldId id="301" r:id="rId41"/>
    <p:sldId id="302" r:id="rId42"/>
    <p:sldId id="304" r:id="rId43"/>
    <p:sldId id="303" r:id="rId44"/>
    <p:sldId id="305"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bw"/>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0" d="100"/>
          <a:sy n="90" d="100"/>
        </p:scale>
        <p:origin x="-1832"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616"/>
    </p:cViewPr>
  </p:sorterViewPr>
  <p:notesViewPr>
    <p:cSldViewPr snapToGrid="0" snapToObjects="1">
      <p:cViewPr>
        <p:scale>
          <a:sx n="150" d="100"/>
          <a:sy n="150" d="100"/>
        </p:scale>
        <p:origin x="-2056" y="137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printerSettings" Target="printerSettings/printerSettings1.bin"/><Relationship Id="rId48" Type="http://schemas.openxmlformats.org/officeDocument/2006/relationships/presProps" Target="presProps.xml"/><Relationship Id="rId49" Type="http://schemas.openxmlformats.org/officeDocument/2006/relationships/viewProps" Target="view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heme" Target="theme/theme1.xml"/><Relationship Id="rId5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8CD27B-9480-7749-9DCB-04C998A7218E}" type="datetimeFigureOut">
              <a:rPr lang="en-US" smtClean="0"/>
              <a:t>9/22/15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CEC2C1-41F3-7C40-A839-E21DB27D2D90}" type="slidenum">
              <a:rPr lang="en-US" smtClean="0"/>
              <a:t>‹#›</a:t>
            </a:fld>
            <a:endParaRPr lang="en-US"/>
          </a:p>
        </p:txBody>
      </p:sp>
    </p:spTree>
    <p:extLst>
      <p:ext uri="{BB962C8B-B14F-4D97-AF65-F5344CB8AC3E}">
        <p14:creationId xmlns:p14="http://schemas.microsoft.com/office/powerpoint/2010/main" val="338582998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Thank you </a:t>
            </a:r>
            <a:r>
              <a:rPr lang="en-US" dirty="0" err="1"/>
              <a:t>Neena</a:t>
            </a:r>
            <a:r>
              <a:rPr lang="en-US" dirty="0"/>
              <a:t> and Chung-</a:t>
            </a:r>
            <a:r>
              <a:rPr lang="en-US" dirty="0" err="1"/>
              <a:t>Hsing</a:t>
            </a:r>
            <a:r>
              <a:rPr lang="en-US" dirty="0"/>
              <a:t> for organizing this workshop and inviting me to help frame today’s discussion.  </a:t>
            </a:r>
            <a:endParaRPr lang="en-US" dirty="0" smtClean="0"/>
          </a:p>
          <a:p>
            <a:endParaRPr lang="en-US" dirty="0"/>
          </a:p>
          <a:p>
            <a:r>
              <a:rPr lang="en-US" dirty="0" smtClean="0"/>
              <a:t>Thanks </a:t>
            </a:r>
            <a:r>
              <a:rPr lang="en-US" dirty="0"/>
              <a:t>also to everyone here for participating</a:t>
            </a:r>
            <a:r>
              <a:rPr lang="en-US" dirty="0" smtClean="0"/>
              <a:t>.</a:t>
            </a:r>
          </a:p>
          <a:p>
            <a:endParaRPr lang="en-US" dirty="0"/>
          </a:p>
          <a:p>
            <a:r>
              <a:rPr lang="en-US" dirty="0" smtClean="0"/>
              <a:t>I </a:t>
            </a:r>
            <a:r>
              <a:rPr lang="en-US" dirty="0"/>
              <a:t>am looking forward to learning from </a:t>
            </a:r>
            <a:r>
              <a:rPr lang="en-US" dirty="0" smtClean="0"/>
              <a:t>you.  </a:t>
            </a:r>
          </a:p>
          <a:p>
            <a:endParaRPr lang="en-US" dirty="0"/>
          </a:p>
          <a:p>
            <a:r>
              <a:rPr lang="en-US" dirty="0" smtClean="0"/>
              <a:t>You </a:t>
            </a:r>
            <a:r>
              <a:rPr lang="en-US" dirty="0"/>
              <a:t>are all </a:t>
            </a:r>
            <a:r>
              <a:rPr lang="en-US" dirty="0" smtClean="0"/>
              <a:t>experts.  </a:t>
            </a:r>
          </a:p>
          <a:p>
            <a:endParaRPr lang="en-US" dirty="0"/>
          </a:p>
          <a:p>
            <a:r>
              <a:rPr lang="en-US" dirty="0" smtClean="0"/>
              <a:t>Everyone of you has expertise I don’t share.</a:t>
            </a:r>
          </a:p>
          <a:p>
            <a:endParaRPr lang="en-US" dirty="0"/>
          </a:p>
          <a:p>
            <a:r>
              <a:rPr lang="en-US" dirty="0" smtClean="0"/>
              <a:t>We can all benefit </a:t>
            </a:r>
            <a:r>
              <a:rPr lang="en-US" dirty="0"/>
              <a:t>from </a:t>
            </a:r>
            <a:r>
              <a:rPr lang="en-US" dirty="0" smtClean="0"/>
              <a:t>the unique </a:t>
            </a:r>
            <a:r>
              <a:rPr lang="en-US" dirty="0"/>
              <a:t>insights and </a:t>
            </a:r>
            <a:r>
              <a:rPr lang="en-US" dirty="0" smtClean="0"/>
              <a:t>specific knowledge each person brings to this group. </a:t>
            </a:r>
          </a:p>
          <a:p>
            <a:endParaRPr lang="en-US" dirty="0"/>
          </a:p>
          <a:p>
            <a:r>
              <a:rPr lang="en-US" dirty="0" smtClean="0"/>
              <a:t>This </a:t>
            </a:r>
            <a:r>
              <a:rPr lang="en-US" dirty="0"/>
              <a:t>workshop provides a unique opportunity for us to learn from one another. </a:t>
            </a:r>
            <a:endParaRPr lang="en-US" dirty="0" smtClean="0"/>
          </a:p>
          <a:p>
            <a:endParaRPr lang="en-US" dirty="0"/>
          </a:p>
          <a:p>
            <a:r>
              <a:rPr lang="en-US" dirty="0" smtClean="0"/>
              <a:t>It </a:t>
            </a:r>
            <a:r>
              <a:rPr lang="en-US" dirty="0"/>
              <a:t>is small and friendly and we have time </a:t>
            </a:r>
            <a:r>
              <a:rPr lang="en-US" dirty="0" smtClean="0"/>
              <a:t>to make new relationship and build on ones that are already established. </a:t>
            </a:r>
            <a:endParaRPr lang="en-US" dirty="0"/>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1</a:t>
            </a:fld>
            <a:endParaRPr lang="en-US"/>
          </a:p>
        </p:txBody>
      </p:sp>
    </p:spTree>
    <p:extLst>
      <p:ext uri="{BB962C8B-B14F-4D97-AF65-F5344CB8AC3E}">
        <p14:creationId xmlns:p14="http://schemas.microsoft.com/office/powerpoint/2010/main" val="2816433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in the movies, lets look at an example “based on a real story.”  </a:t>
            </a:r>
            <a:endParaRPr lang="en-US" dirty="0"/>
          </a:p>
          <a:p>
            <a:endParaRPr lang="en-US" dirty="0" smtClean="0"/>
          </a:p>
          <a:p>
            <a:r>
              <a:rPr lang="en-US" dirty="0" smtClean="0"/>
              <a:t>There is a data center with the objective to </a:t>
            </a:r>
            <a:r>
              <a:rPr lang="en-US" dirty="0"/>
              <a:t>minimize costs while ensuring high quality of service.  </a:t>
            </a:r>
            <a:endParaRPr lang="en-US" dirty="0" smtClean="0"/>
          </a:p>
          <a:p>
            <a:endParaRPr lang="en-US" dirty="0"/>
          </a:p>
          <a:p>
            <a:r>
              <a:rPr lang="en-US" dirty="0" smtClean="0"/>
              <a:t>There </a:t>
            </a:r>
            <a:r>
              <a:rPr lang="en-US" dirty="0"/>
              <a:t>might be multiple </a:t>
            </a:r>
            <a:r>
              <a:rPr lang="en-US" dirty="0" smtClean="0"/>
              <a:t>goals </a:t>
            </a:r>
            <a:r>
              <a:rPr lang="en-US" dirty="0"/>
              <a:t>in support of that objective.  </a:t>
            </a:r>
          </a:p>
          <a:p>
            <a:r>
              <a:rPr lang="en-US" dirty="0" smtClean="0"/>
              <a:t>One goal </a:t>
            </a:r>
            <a:r>
              <a:rPr lang="en-US" dirty="0"/>
              <a:t>may be to reduce data center infrastructure operational costs.  </a:t>
            </a:r>
          </a:p>
          <a:p>
            <a:r>
              <a:rPr lang="en-US" dirty="0" smtClean="0"/>
              <a:t>A </a:t>
            </a:r>
            <a:r>
              <a:rPr lang="en-US" dirty="0"/>
              <a:t>metric in support of that </a:t>
            </a:r>
            <a:r>
              <a:rPr lang="en-US" dirty="0" smtClean="0"/>
              <a:t>goal </a:t>
            </a:r>
            <a:r>
              <a:rPr lang="en-US" dirty="0"/>
              <a:t>might be PUE.  </a:t>
            </a:r>
            <a:endParaRPr lang="en-US" dirty="0" smtClean="0"/>
          </a:p>
          <a:p>
            <a:endParaRPr lang="en-US" dirty="0" smtClean="0"/>
          </a:p>
          <a:p>
            <a:r>
              <a:rPr lang="en-US" dirty="0" smtClean="0"/>
              <a:t>There may be many potential opportunities to achieve the goal.</a:t>
            </a:r>
          </a:p>
          <a:p>
            <a:endParaRPr lang="en-US" dirty="0"/>
          </a:p>
          <a:p>
            <a:r>
              <a:rPr lang="en-US" dirty="0" smtClean="0"/>
              <a:t>This is where the story gets even more real.</a:t>
            </a:r>
          </a:p>
          <a:p>
            <a:endParaRPr lang="en-US" dirty="0"/>
          </a:p>
          <a:p>
            <a:r>
              <a:rPr lang="en-US" dirty="0" smtClean="0"/>
              <a:t>One </a:t>
            </a:r>
            <a:r>
              <a:rPr lang="en-US" dirty="0"/>
              <a:t>specific </a:t>
            </a:r>
            <a:r>
              <a:rPr lang="en-US" dirty="0" smtClean="0"/>
              <a:t>opportunity </a:t>
            </a:r>
            <a:r>
              <a:rPr lang="en-US" dirty="0"/>
              <a:t>could be implementing dynamic controls for liquid </a:t>
            </a:r>
            <a:r>
              <a:rPr lang="en-US" dirty="0" smtClean="0"/>
              <a:t>cooling.  This is a story that I </a:t>
            </a:r>
            <a:r>
              <a:rPr lang="en-US" dirty="0"/>
              <a:t>think we’ll hear more about </a:t>
            </a:r>
            <a:r>
              <a:rPr lang="en-US" dirty="0" smtClean="0"/>
              <a:t>later today </a:t>
            </a:r>
            <a:r>
              <a:rPr lang="en-US" dirty="0"/>
              <a:t>from Thomas Durbin at NCSA.   </a:t>
            </a:r>
            <a:endParaRPr lang="en-US" dirty="0" smtClean="0"/>
          </a:p>
          <a:p>
            <a:endParaRPr lang="en-US" dirty="0"/>
          </a:p>
          <a:p>
            <a:r>
              <a:rPr lang="en-US" dirty="0" smtClean="0"/>
              <a:t>The </a:t>
            </a:r>
            <a:r>
              <a:rPr lang="en-US" dirty="0"/>
              <a:t>NCSA data center went </a:t>
            </a:r>
            <a:r>
              <a:rPr lang="en-US" dirty="0" smtClean="0"/>
              <a:t>from using fixed frequency drives to using </a:t>
            </a:r>
            <a:r>
              <a:rPr lang="en-US" dirty="0"/>
              <a:t>variable frequency drives </a:t>
            </a:r>
            <a:r>
              <a:rPr lang="en-US" dirty="0" smtClean="0"/>
              <a:t>in order to </a:t>
            </a:r>
            <a:r>
              <a:rPr lang="en-US" dirty="0"/>
              <a:t>minimize </a:t>
            </a:r>
            <a:r>
              <a:rPr lang="en-US" dirty="0" smtClean="0"/>
              <a:t>the energy </a:t>
            </a:r>
            <a:r>
              <a:rPr lang="en-US" dirty="0"/>
              <a:t>use in </a:t>
            </a:r>
            <a:r>
              <a:rPr lang="en-US" dirty="0" smtClean="0"/>
              <a:t>their chilled </a:t>
            </a:r>
            <a:r>
              <a:rPr lang="en-US" dirty="0"/>
              <a:t>water pumps.  </a:t>
            </a:r>
            <a:endParaRPr lang="en-US" dirty="0" smtClean="0"/>
          </a:p>
          <a:p>
            <a:endParaRPr lang="en-US" dirty="0"/>
          </a:p>
          <a:p>
            <a:r>
              <a:rPr lang="en-US" dirty="0" smtClean="0"/>
              <a:t>A </a:t>
            </a:r>
            <a:r>
              <a:rPr lang="en-US" dirty="0"/>
              <a:t>performance review would assess whether the plan is successful as implemented.  In Tom’s case, the energy cost savings were substantiated.  </a:t>
            </a:r>
            <a:endParaRPr lang="en-US" dirty="0" smtClean="0"/>
          </a:p>
          <a:p>
            <a:endParaRPr lang="en-US" dirty="0"/>
          </a:p>
          <a:p>
            <a:r>
              <a:rPr lang="en-US" dirty="0" smtClean="0"/>
              <a:t>And, the reduced energy would also be captured in an improved PUE.</a:t>
            </a:r>
          </a:p>
        </p:txBody>
      </p:sp>
      <p:sp>
        <p:nvSpPr>
          <p:cNvPr id="4" name="Slide Number Placeholder 3"/>
          <p:cNvSpPr>
            <a:spLocks noGrp="1"/>
          </p:cNvSpPr>
          <p:nvPr>
            <p:ph type="sldNum" sz="quarter" idx="10"/>
          </p:nvPr>
        </p:nvSpPr>
        <p:spPr/>
        <p:txBody>
          <a:bodyPr/>
          <a:lstStyle/>
          <a:p>
            <a:fld id="{97CEC2C1-41F3-7C40-A839-E21DB27D2D90}" type="slidenum">
              <a:rPr lang="en-US" smtClean="0"/>
              <a:t>10</a:t>
            </a:fld>
            <a:endParaRPr lang="en-US"/>
          </a:p>
        </p:txBody>
      </p:sp>
    </p:spTree>
    <p:extLst>
      <p:ext uri="{BB962C8B-B14F-4D97-AF65-F5344CB8AC3E}">
        <p14:creationId xmlns:p14="http://schemas.microsoft.com/office/powerpoint/2010/main" val="15210631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Energy efficiency improvements are made of many incremental changes like the one I just described.</a:t>
            </a:r>
          </a:p>
          <a:p>
            <a:endParaRPr lang="en-US" dirty="0"/>
          </a:p>
          <a:p>
            <a:r>
              <a:rPr lang="en-US" dirty="0" smtClean="0"/>
              <a:t>I argue that there is no silver bullet, just a lot of silver BBs.</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11</a:t>
            </a:fld>
            <a:endParaRPr lang="en-US"/>
          </a:p>
        </p:txBody>
      </p:sp>
    </p:spTree>
    <p:extLst>
      <p:ext uri="{BB962C8B-B14F-4D97-AF65-F5344CB8AC3E}">
        <p14:creationId xmlns:p14="http://schemas.microsoft.com/office/powerpoint/2010/main" val="1272813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size of your BBs may vary depending upon your organization.</a:t>
            </a:r>
          </a:p>
          <a:p>
            <a:endParaRPr lang="en-US" dirty="0"/>
          </a:p>
          <a:p>
            <a:r>
              <a:rPr lang="en-US" dirty="0" smtClean="0"/>
              <a:t>Last year, Charlie </a:t>
            </a:r>
            <a:r>
              <a:rPr lang="en-US" dirty="0" err="1" smtClean="0"/>
              <a:t>Manese</a:t>
            </a:r>
            <a:r>
              <a:rPr lang="en-US" dirty="0" smtClean="0"/>
              <a:t> from Facebook gave the keynote talk at the SC15 EE HPC WG Workshop.</a:t>
            </a:r>
          </a:p>
          <a:p>
            <a:endParaRPr lang="en-US" dirty="0" smtClean="0"/>
          </a:p>
          <a:p>
            <a:r>
              <a:rPr lang="en-US" dirty="0" smtClean="0"/>
              <a:t>He told us about the Facebook goal to design and build the most efficient datacenter eco-system possible.  </a:t>
            </a:r>
          </a:p>
          <a:p>
            <a:endParaRPr lang="en-US" dirty="0"/>
          </a:p>
          <a:p>
            <a:r>
              <a:rPr lang="en-US" dirty="0" smtClean="0"/>
              <a:t>Facebook is big.  It has multiple sites and is continuing to grow.</a:t>
            </a:r>
          </a:p>
          <a:p>
            <a:endParaRPr lang="en-US" dirty="0"/>
          </a:p>
          <a:p>
            <a:r>
              <a:rPr lang="en-US" dirty="0" smtClean="0"/>
              <a:t>So, Facebook has the opportunity to make continual improvements by designing and building new datacenters.</a:t>
            </a:r>
          </a:p>
          <a:p>
            <a:endParaRPr lang="en-US" dirty="0"/>
          </a:p>
          <a:p>
            <a:r>
              <a:rPr lang="en-US" dirty="0" smtClean="0"/>
              <a:t>Some of you may have a greenfield opportunity</a:t>
            </a:r>
            <a:r>
              <a:rPr lang="en-US" dirty="0"/>
              <a:t> </a:t>
            </a:r>
            <a:r>
              <a:rPr lang="en-US" dirty="0" smtClean="0"/>
              <a:t>and can start with a clean slate, but most of you are constrained by the need to improve an existing facility.</a:t>
            </a:r>
          </a:p>
          <a:p>
            <a:endParaRPr lang="en-US" dirty="0"/>
          </a:p>
          <a:p>
            <a:r>
              <a:rPr lang="en-US" dirty="0" smtClean="0"/>
              <a:t>Greenfield or existing site, your objectives, goals and metrics will differ.</a:t>
            </a:r>
          </a:p>
          <a:p>
            <a:endParaRPr lang="en-US" dirty="0"/>
          </a:p>
          <a:p>
            <a:r>
              <a:rPr lang="en-US" dirty="0" smtClean="0"/>
              <a:t>The differences between organizations is one reason that there is not one silver bullet.</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12</a:t>
            </a:fld>
            <a:endParaRPr lang="en-US"/>
          </a:p>
        </p:txBody>
      </p:sp>
    </p:spTree>
    <p:extLst>
      <p:ext uri="{BB962C8B-B14F-4D97-AF65-F5344CB8AC3E}">
        <p14:creationId xmlns:p14="http://schemas.microsoft.com/office/powerpoint/2010/main" val="7574217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Facebook presentation was very interesting.  We can learn from the warehouse-sized cloud providers.</a:t>
            </a:r>
          </a:p>
          <a:p>
            <a:endParaRPr lang="en-US" dirty="0"/>
          </a:p>
          <a:p>
            <a:r>
              <a:rPr lang="en-US" dirty="0" smtClean="0"/>
              <a:t>At the end of Charlie’s presentation, he urged us to look for synergies across the whole cross functional stack.</a:t>
            </a:r>
          </a:p>
          <a:p>
            <a:endParaRPr lang="en-US" dirty="0"/>
          </a:p>
          <a:p>
            <a:r>
              <a:rPr lang="en-US" dirty="0" smtClean="0"/>
              <a:t>I think that this is very good advice.</a:t>
            </a:r>
          </a:p>
        </p:txBody>
      </p:sp>
      <p:sp>
        <p:nvSpPr>
          <p:cNvPr id="4" name="Slide Number Placeholder 3"/>
          <p:cNvSpPr>
            <a:spLocks noGrp="1"/>
          </p:cNvSpPr>
          <p:nvPr>
            <p:ph type="sldNum" sz="quarter" idx="10"/>
          </p:nvPr>
        </p:nvSpPr>
        <p:spPr/>
        <p:txBody>
          <a:bodyPr/>
          <a:lstStyle/>
          <a:p>
            <a:fld id="{97CEC2C1-41F3-7C40-A839-E21DB27D2D90}" type="slidenum">
              <a:rPr lang="en-US" smtClean="0"/>
              <a:t>13</a:t>
            </a:fld>
            <a:endParaRPr lang="en-US"/>
          </a:p>
        </p:txBody>
      </p:sp>
    </p:spTree>
    <p:extLst>
      <p:ext uri="{BB962C8B-B14F-4D97-AF65-F5344CB8AC3E}">
        <p14:creationId xmlns:p14="http://schemas.microsoft.com/office/powerpoint/2010/main" val="1774331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for synergies is central to</a:t>
            </a:r>
            <a:r>
              <a:rPr lang="en-US" dirty="0"/>
              <a:t> </a:t>
            </a:r>
            <a:r>
              <a:rPr lang="en-US" dirty="0" smtClean="0"/>
              <a:t>another helpful </a:t>
            </a:r>
            <a:r>
              <a:rPr lang="en-US" dirty="0"/>
              <a:t>way of conceptualizing all parts of the HPC data center that influence its energy efficiency. </a:t>
            </a:r>
            <a:endParaRPr lang="en-US" dirty="0" smtClean="0"/>
          </a:p>
          <a:p>
            <a:endParaRPr lang="en-US" dirty="0" smtClean="0"/>
          </a:p>
          <a:p>
            <a:r>
              <a:rPr lang="en-US" dirty="0" smtClean="0"/>
              <a:t>The </a:t>
            </a:r>
            <a:r>
              <a:rPr lang="en-US" dirty="0"/>
              <a:t>“Four Pillar Framework for Energy Efficient HPC</a:t>
            </a:r>
            <a:r>
              <a:rPr lang="en-US" dirty="0" smtClean="0"/>
              <a:t>” formalizes the ‘synergies’ mentioned in the Facebook keynote.</a:t>
            </a:r>
          </a:p>
          <a:p>
            <a:endParaRPr lang="en-US" dirty="0" smtClean="0"/>
          </a:p>
          <a:p>
            <a:r>
              <a:rPr lang="en-US" dirty="0" smtClean="0"/>
              <a:t>It also highlights another </a:t>
            </a:r>
            <a:r>
              <a:rPr lang="en-US" dirty="0"/>
              <a:t>reason that there isn’t a single silver </a:t>
            </a:r>
            <a:r>
              <a:rPr lang="en-US" dirty="0" smtClean="0"/>
              <a:t>bullet-  </a:t>
            </a:r>
            <a:r>
              <a:rPr lang="en-US" dirty="0"/>
              <a:t>data centers are complex</a:t>
            </a:r>
            <a:r>
              <a:rPr lang="en-US" dirty="0" smtClean="0"/>
              <a:t>.  Notice the layers behind each of the four pillars.</a:t>
            </a:r>
            <a:endParaRPr lang="en-US" dirty="0"/>
          </a:p>
          <a:p>
            <a:endParaRPr lang="en-US" dirty="0" smtClean="0"/>
          </a:p>
          <a:p>
            <a:r>
              <a:rPr lang="en-US" dirty="0" smtClean="0"/>
              <a:t>This four pillar framework </a:t>
            </a:r>
            <a:r>
              <a:rPr lang="en-US" dirty="0"/>
              <a:t>has been developed and used by the Leibniz Supercomputing Center- or LRZ- in Munich, Germany.  </a:t>
            </a:r>
            <a:endParaRPr lang="en-US" dirty="0" smtClean="0"/>
          </a:p>
          <a:p>
            <a:endParaRPr lang="en-US" dirty="0"/>
          </a:p>
          <a:p>
            <a:r>
              <a:rPr lang="en-US" dirty="0" smtClean="0"/>
              <a:t>LRZ </a:t>
            </a:r>
            <a:r>
              <a:rPr lang="en-US" dirty="0"/>
              <a:t>is a premier site in Germany for energy efficient HPC, similar to the position that the National Renewable Energy Laboratory’s Energy Systems Integration Facility has in the United States. </a:t>
            </a:r>
            <a:endParaRPr lang="en-US" dirty="0" smtClean="0"/>
          </a:p>
          <a:p>
            <a:endParaRPr lang="en-US" dirty="0"/>
          </a:p>
          <a:p>
            <a:r>
              <a:rPr lang="en-US" dirty="0" smtClean="0"/>
              <a:t>The </a:t>
            </a:r>
            <a:r>
              <a:rPr lang="en-US" dirty="0"/>
              <a:t>HPC data center can be conceived as having four pillars; infrastructure, hardware, system software and applications.  </a:t>
            </a:r>
            <a:endParaRPr lang="en-US" dirty="0" smtClean="0"/>
          </a:p>
          <a:p>
            <a:endParaRPr lang="en-US" dirty="0"/>
          </a:p>
          <a:p>
            <a:r>
              <a:rPr lang="en-US" dirty="0" smtClean="0"/>
              <a:t>There </a:t>
            </a:r>
            <a:r>
              <a:rPr lang="en-US" dirty="0"/>
              <a:t>are also external influences, like utility providers and other campus buildings.  Climate and weather should probably be there as well. </a:t>
            </a:r>
            <a:endParaRPr lang="en-US" dirty="0" smtClean="0"/>
          </a:p>
          <a:p>
            <a:endParaRPr lang="en-US" dirty="0"/>
          </a:p>
          <a:p>
            <a:r>
              <a:rPr lang="en-US" dirty="0" smtClean="0"/>
              <a:t>It </a:t>
            </a:r>
            <a:r>
              <a:rPr lang="en-US" dirty="0"/>
              <a:t>is a holistic picture that allows for </a:t>
            </a:r>
            <a:r>
              <a:rPr lang="en-US" dirty="0" smtClean="0"/>
              <a:t>a synergistic approach </a:t>
            </a:r>
            <a:r>
              <a:rPr lang="en-US" dirty="0"/>
              <a:t>to managing energy efficiency.  </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14</a:t>
            </a:fld>
            <a:endParaRPr lang="en-US"/>
          </a:p>
        </p:txBody>
      </p:sp>
    </p:spTree>
    <p:extLst>
      <p:ext uri="{BB962C8B-B14F-4D97-AF65-F5344CB8AC3E}">
        <p14:creationId xmlns:p14="http://schemas.microsoft.com/office/powerpoint/2010/main" val="13321747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LRZ has developed individual goals for each pillar and proposed different activities to achieve these goals. </a:t>
            </a:r>
            <a:endParaRPr lang="en-US" dirty="0" smtClean="0"/>
          </a:p>
          <a:p>
            <a:endParaRPr lang="en-US" dirty="0"/>
          </a:p>
          <a:p>
            <a:r>
              <a:rPr lang="en-US" dirty="0" smtClean="0"/>
              <a:t>One capability </a:t>
            </a:r>
            <a:r>
              <a:rPr lang="en-US" dirty="0"/>
              <a:t>that spans all pillars is the ability to measure and monitor energy and power. </a:t>
            </a:r>
            <a:endParaRPr lang="en-US" dirty="0" smtClean="0"/>
          </a:p>
          <a:p>
            <a:endParaRPr lang="en-US" dirty="0"/>
          </a:p>
          <a:p>
            <a:r>
              <a:rPr lang="en-US" dirty="0" smtClean="0"/>
              <a:t> </a:t>
            </a:r>
            <a:r>
              <a:rPr lang="en-US" dirty="0"/>
              <a:t>Without this capability, no system analysis can be done and without analysis, no optimization and, ultimately, no energy efficiency improvements are possible.</a:t>
            </a:r>
          </a:p>
          <a:p>
            <a:r>
              <a:rPr lang="en-US" dirty="0"/>
              <a:t> </a:t>
            </a:r>
          </a:p>
          <a:p>
            <a:r>
              <a:rPr lang="en-US" dirty="0"/>
              <a:t>There are metrics or key performance indicators associated with the goals for each of these pillars.  </a:t>
            </a:r>
            <a:endParaRPr lang="en-US" dirty="0" smtClean="0"/>
          </a:p>
          <a:p>
            <a:endParaRPr lang="en-US" dirty="0"/>
          </a:p>
          <a:p>
            <a:r>
              <a:rPr lang="en-US" dirty="0" smtClean="0"/>
              <a:t>For </a:t>
            </a:r>
            <a:r>
              <a:rPr lang="en-US" dirty="0"/>
              <a:t>the Infrastructure pillar, the most well known metric is PUE. </a:t>
            </a:r>
            <a:endParaRPr lang="en-US" dirty="0" smtClean="0"/>
          </a:p>
          <a:p>
            <a:endParaRPr lang="en-US" dirty="0"/>
          </a:p>
          <a:p>
            <a:r>
              <a:rPr lang="en-US" dirty="0" smtClean="0"/>
              <a:t> </a:t>
            </a:r>
            <a:r>
              <a:rPr lang="en-US" dirty="0"/>
              <a:t>There are others, such as ERE, CUE, WUE, and TUE.  </a:t>
            </a:r>
            <a:endParaRPr lang="en-US" dirty="0" smtClean="0"/>
          </a:p>
          <a:p>
            <a:endParaRPr lang="en-US" dirty="0"/>
          </a:p>
          <a:p>
            <a:r>
              <a:rPr lang="en-US" dirty="0" smtClean="0"/>
              <a:t>These </a:t>
            </a:r>
            <a:r>
              <a:rPr lang="en-US" dirty="0"/>
              <a:t>are all useful metrics, although some are more relevant than others for particular HPC centers.  </a:t>
            </a:r>
            <a:endParaRPr lang="en-US" dirty="0" smtClean="0"/>
          </a:p>
          <a:p>
            <a:endParaRPr lang="en-US" dirty="0"/>
          </a:p>
          <a:p>
            <a:r>
              <a:rPr lang="en-US" dirty="0" smtClean="0"/>
              <a:t>ERE </a:t>
            </a:r>
            <a:r>
              <a:rPr lang="en-US" dirty="0"/>
              <a:t>is only valuable to those who have a system for energy re-use, such as LRZ and NREL’s ESIF.</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15</a:t>
            </a:fld>
            <a:endParaRPr lang="en-US"/>
          </a:p>
        </p:txBody>
      </p:sp>
    </p:spTree>
    <p:extLst>
      <p:ext uri="{BB962C8B-B14F-4D97-AF65-F5344CB8AC3E}">
        <p14:creationId xmlns:p14="http://schemas.microsoft.com/office/powerpoint/2010/main" val="34584767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the four pillar framework, PSC as well as stranded </a:t>
            </a:r>
            <a:r>
              <a:rPr lang="en-US" dirty="0"/>
              <a:t>capacity and trapped </a:t>
            </a:r>
            <a:r>
              <a:rPr lang="en-US" dirty="0" smtClean="0"/>
              <a:t>capacity</a:t>
            </a:r>
            <a:r>
              <a:rPr lang="en-US" dirty="0"/>
              <a:t> </a:t>
            </a:r>
            <a:r>
              <a:rPr lang="en-US" dirty="0" smtClean="0"/>
              <a:t>are </a:t>
            </a:r>
            <a:r>
              <a:rPr lang="en-US" dirty="0"/>
              <a:t>useful constructs for improving capital and operational costs associated with the high and increasing power requirements of HPC data centers. </a:t>
            </a:r>
            <a:endParaRPr lang="en-US" dirty="0" smtClean="0"/>
          </a:p>
          <a:p>
            <a:endParaRPr lang="en-US" dirty="0"/>
          </a:p>
          <a:p>
            <a:r>
              <a:rPr lang="en-US" dirty="0" smtClean="0"/>
              <a:t>I have learned about these constructs from </a:t>
            </a:r>
            <a:r>
              <a:rPr lang="en-US" dirty="0" err="1" smtClean="0"/>
              <a:t>Neena</a:t>
            </a:r>
            <a:r>
              <a:rPr lang="en-US" dirty="0" smtClean="0"/>
              <a:t>, Chung-</a:t>
            </a:r>
            <a:r>
              <a:rPr lang="en-US" dirty="0" err="1" smtClean="0"/>
              <a:t>Hsing</a:t>
            </a:r>
            <a:r>
              <a:rPr lang="en-US" dirty="0" smtClean="0"/>
              <a:t> and Craig Barclay.  </a:t>
            </a:r>
          </a:p>
          <a:p>
            <a:endParaRPr lang="en-US" dirty="0"/>
          </a:p>
          <a:p>
            <a:r>
              <a:rPr lang="en-US" dirty="0" smtClean="0"/>
              <a:t>You’ll be hearing more about them as the day proceeds.  </a:t>
            </a:r>
          </a:p>
          <a:p>
            <a:endParaRPr lang="en-US" dirty="0"/>
          </a:p>
          <a:p>
            <a:r>
              <a:rPr lang="en-US" dirty="0" smtClean="0"/>
              <a:t>I find the constructs to be useful.  </a:t>
            </a:r>
          </a:p>
          <a:p>
            <a:endParaRPr lang="en-US" dirty="0"/>
          </a:p>
          <a:p>
            <a:r>
              <a:rPr lang="en-US" dirty="0" smtClean="0"/>
              <a:t>Perhaps there is an opportunity to write a paper about them- maybe an EE HPC WG team can collect case studies and write the paper?</a:t>
            </a:r>
          </a:p>
          <a:p>
            <a:endParaRPr lang="en-US" dirty="0"/>
          </a:p>
          <a:p>
            <a:r>
              <a:rPr lang="en-US" dirty="0" smtClean="0"/>
              <a:t>Let me start with a definition of PSC </a:t>
            </a:r>
            <a:r>
              <a:rPr lang="en-US" dirty="0"/>
              <a:t>Capability: </a:t>
            </a:r>
            <a:endParaRPr lang="en-US" dirty="0" smtClean="0"/>
          </a:p>
          <a:p>
            <a:endParaRPr lang="en-US" dirty="0"/>
          </a:p>
          <a:p>
            <a:r>
              <a:rPr lang="en-US" dirty="0" smtClean="0"/>
              <a:t>It is </a:t>
            </a:r>
            <a:r>
              <a:rPr lang="en-US" dirty="0"/>
              <a:t>the availability of power, space, and cooling (PSC) to support HPC systems.  </a:t>
            </a:r>
            <a:endParaRPr lang="en-US" dirty="0" smtClean="0"/>
          </a:p>
          <a:p>
            <a:endParaRPr lang="en-US" dirty="0"/>
          </a:p>
          <a:p>
            <a:r>
              <a:rPr lang="en-US" dirty="0" smtClean="0"/>
              <a:t>Generally </a:t>
            </a:r>
            <a:r>
              <a:rPr lang="en-US" dirty="0"/>
              <a:t>an HPC data center is built with the ability to expand, i.e., more PSC capability than initially required.</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16</a:t>
            </a:fld>
            <a:endParaRPr lang="en-US" dirty="0"/>
          </a:p>
        </p:txBody>
      </p:sp>
    </p:spTree>
    <p:extLst>
      <p:ext uri="{BB962C8B-B14F-4D97-AF65-F5344CB8AC3E}">
        <p14:creationId xmlns:p14="http://schemas.microsoft.com/office/powerpoint/2010/main" val="14795067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are definitions for Stranded and Trapped capacity.</a:t>
            </a:r>
          </a:p>
          <a:p>
            <a:endParaRPr lang="en-US" dirty="0"/>
          </a:p>
          <a:p>
            <a:r>
              <a:rPr lang="en-US" dirty="0"/>
              <a:t>Stranded Capacity:  That which results from the HPC data center having uneven capability of power, space or cooling (PSC) resources to support additional HPC systems.  </a:t>
            </a:r>
            <a:endParaRPr lang="en-US" dirty="0" smtClean="0"/>
          </a:p>
          <a:p>
            <a:endParaRPr lang="en-US" dirty="0"/>
          </a:p>
          <a:p>
            <a:r>
              <a:rPr lang="en-US" dirty="0" smtClean="0"/>
              <a:t>For </a:t>
            </a:r>
            <a:r>
              <a:rPr lang="en-US" dirty="0"/>
              <a:t>example, there might be sufficient power and cooling but insufficient space.  </a:t>
            </a:r>
            <a:endParaRPr lang="en-US" dirty="0" smtClean="0"/>
          </a:p>
          <a:p>
            <a:endParaRPr lang="en-US" dirty="0"/>
          </a:p>
          <a:p>
            <a:r>
              <a:rPr lang="en-US" dirty="0" smtClean="0"/>
              <a:t>Stranded </a:t>
            </a:r>
            <a:r>
              <a:rPr lang="en-US" dirty="0"/>
              <a:t>capacity is more likely to be exposed as total load approaches maximum load.</a:t>
            </a:r>
          </a:p>
          <a:p>
            <a:r>
              <a:rPr lang="en-US" dirty="0"/>
              <a:t> </a:t>
            </a:r>
          </a:p>
          <a:p>
            <a:r>
              <a:rPr lang="en-US" dirty="0"/>
              <a:t>Trapped Capacity:  occurs when the workload does not use the intended PSC that has been allocated to it.</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17</a:t>
            </a:fld>
            <a:endParaRPr lang="en-US"/>
          </a:p>
        </p:txBody>
      </p:sp>
    </p:spTree>
    <p:extLst>
      <p:ext uri="{BB962C8B-B14F-4D97-AF65-F5344CB8AC3E}">
        <p14:creationId xmlns:p14="http://schemas.microsoft.com/office/powerpoint/2010/main" val="33601676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1" y="4343399"/>
            <a:ext cx="6856413" cy="4478867"/>
          </a:xfrm>
        </p:spPr>
        <p:txBody>
          <a:bodyPr/>
          <a:lstStyle/>
          <a:p>
            <a:r>
              <a:rPr lang="en-US" dirty="0" smtClean="0"/>
              <a:t>I’m going to use some data collected by the EE HPC WG Demand Response Team to </a:t>
            </a:r>
            <a:r>
              <a:rPr lang="en-US" dirty="0"/>
              <a:t>help illustrate this planned ability to expand.  </a:t>
            </a:r>
            <a:r>
              <a:rPr lang="en-US" dirty="0" smtClean="0"/>
              <a:t>This data is from a sample of </a:t>
            </a:r>
            <a:r>
              <a:rPr lang="en-US" dirty="0"/>
              <a:t>Top50 Supercomputer centers in Europe and the United </a:t>
            </a:r>
            <a:r>
              <a:rPr lang="en-US" dirty="0" smtClean="0"/>
              <a:t>States. </a:t>
            </a:r>
          </a:p>
          <a:p>
            <a:endParaRPr lang="en-US" dirty="0"/>
          </a:p>
          <a:p>
            <a:r>
              <a:rPr lang="en-US" dirty="0" smtClean="0"/>
              <a:t>The blue and red lined chart </a:t>
            </a:r>
            <a:r>
              <a:rPr lang="en-US" dirty="0"/>
              <a:t>shows the difference between </a:t>
            </a:r>
            <a:r>
              <a:rPr lang="en-US" dirty="0" smtClean="0"/>
              <a:t>total load</a:t>
            </a:r>
            <a:r>
              <a:rPr lang="en-US" dirty="0"/>
              <a:t> </a:t>
            </a:r>
            <a:r>
              <a:rPr lang="en-US" dirty="0" smtClean="0"/>
              <a:t>and theoretical </a:t>
            </a:r>
            <a:r>
              <a:rPr lang="en-US" dirty="0"/>
              <a:t>peak </a:t>
            </a:r>
            <a:r>
              <a:rPr lang="en-US" dirty="0" smtClean="0"/>
              <a:t>load for 17 different data centers.  Total </a:t>
            </a:r>
            <a:r>
              <a:rPr lang="en-US" dirty="0"/>
              <a:t>Load </a:t>
            </a:r>
            <a:r>
              <a:rPr lang="en-US" dirty="0" smtClean="0"/>
              <a:t>was asked to </a:t>
            </a:r>
            <a:r>
              <a:rPr lang="en-US" dirty="0"/>
              <a:t>be the same number </a:t>
            </a:r>
            <a:r>
              <a:rPr lang="en-US" dirty="0" smtClean="0"/>
              <a:t>used </a:t>
            </a:r>
            <a:r>
              <a:rPr lang="en-US" dirty="0"/>
              <a:t>when calculating PUE, as defined by The Green Grid WP#49</a:t>
            </a:r>
            <a:r>
              <a:rPr lang="en-US" dirty="0" smtClean="0"/>
              <a:t>.  Max Load is the </a:t>
            </a:r>
            <a:r>
              <a:rPr lang="en-US" dirty="0"/>
              <a:t>facility's theoretical peak energy, as the infrastructure is currently fit up</a:t>
            </a:r>
            <a:r>
              <a:rPr lang="en-US" dirty="0" smtClean="0"/>
              <a:t>. </a:t>
            </a:r>
          </a:p>
          <a:p>
            <a:endParaRPr lang="en-US" dirty="0"/>
          </a:p>
          <a:p>
            <a:r>
              <a:rPr lang="en-US" dirty="0" smtClean="0"/>
              <a:t>As </a:t>
            </a:r>
            <a:r>
              <a:rPr lang="en-US" dirty="0"/>
              <a:t>an </a:t>
            </a:r>
            <a:r>
              <a:rPr lang="en-US" dirty="0" smtClean="0"/>
              <a:t>example, Lawrence Livermore National Laboratory is position</a:t>
            </a:r>
            <a:r>
              <a:rPr lang="en-US" baseline="0" dirty="0" smtClean="0"/>
              <a:t> #17 on the chart with red and blue lines.  LLNL</a:t>
            </a:r>
            <a:r>
              <a:rPr lang="en-US" dirty="0" smtClean="0"/>
              <a:t> has a total load of 16.5MW</a:t>
            </a:r>
            <a:r>
              <a:rPr lang="en-US" baseline="0" dirty="0" smtClean="0"/>
              <a:t> and a Max load of 32MW</a:t>
            </a:r>
            <a:r>
              <a:rPr lang="en-US" dirty="0" smtClean="0"/>
              <a:t>. </a:t>
            </a:r>
          </a:p>
          <a:p>
            <a:endParaRPr lang="en-US" dirty="0" smtClean="0"/>
          </a:p>
          <a:p>
            <a:r>
              <a:rPr lang="en-US" dirty="0" smtClean="0"/>
              <a:t>The </a:t>
            </a:r>
            <a:r>
              <a:rPr lang="en-US" dirty="0"/>
              <a:t>green lined chart is the expansion potential </a:t>
            </a:r>
            <a:r>
              <a:rPr lang="en-US" dirty="0" smtClean="0"/>
              <a:t>– or percent ratio max load and total load.</a:t>
            </a:r>
            <a:endParaRPr lang="en-US" dirty="0"/>
          </a:p>
          <a:p>
            <a:endParaRPr lang="en-US" dirty="0" smtClean="0"/>
          </a:p>
          <a:p>
            <a:r>
              <a:rPr lang="en-US" dirty="0" smtClean="0"/>
              <a:t>On</a:t>
            </a:r>
            <a:r>
              <a:rPr lang="en-US" baseline="0" dirty="0" smtClean="0"/>
              <a:t> the green line chart, Livermore is in position #3.  They have the ability to double their load.</a:t>
            </a:r>
            <a:r>
              <a:rPr lang="en-US" dirty="0"/>
              <a:t> </a:t>
            </a:r>
            <a:r>
              <a:rPr lang="en-US" dirty="0" smtClean="0"/>
              <a:t> Livermore’s PSC is relatively low.</a:t>
            </a:r>
          </a:p>
          <a:p>
            <a:endParaRPr lang="en-US" dirty="0"/>
          </a:p>
          <a:p>
            <a:r>
              <a:rPr lang="en-US" dirty="0" smtClean="0"/>
              <a:t>You can see that almost </a:t>
            </a:r>
            <a:r>
              <a:rPr lang="en-US" dirty="0"/>
              <a:t>all of </a:t>
            </a:r>
            <a:r>
              <a:rPr lang="en-US" dirty="0" smtClean="0"/>
              <a:t>the </a:t>
            </a:r>
            <a:r>
              <a:rPr lang="en-US" dirty="0"/>
              <a:t>sites have the ability to more than double their </a:t>
            </a:r>
            <a:r>
              <a:rPr lang="en-US" dirty="0" smtClean="0"/>
              <a:t>load.  There is clearly a lot of PSC capability in these supercomputer centers.</a:t>
            </a:r>
          </a:p>
          <a:p>
            <a:endParaRPr lang="en-US" dirty="0"/>
          </a:p>
          <a:p>
            <a:r>
              <a:rPr lang="en-US" dirty="0" smtClean="0"/>
              <a:t>What isn’t clear is if there is stranded capacity.  We didn’t ask for that information</a:t>
            </a:r>
          </a:p>
          <a:p>
            <a:endParaRPr lang="en-US" dirty="0" smtClean="0"/>
          </a:p>
          <a:p>
            <a:r>
              <a:rPr lang="en-US" dirty="0" smtClean="0"/>
              <a:t>When asking for this data, the EE HPC WG team tried to </a:t>
            </a:r>
            <a:r>
              <a:rPr lang="en-US" dirty="0"/>
              <a:t>clarify the definition of max load.  </a:t>
            </a:r>
          </a:p>
          <a:p>
            <a:endParaRPr lang="en-US" dirty="0"/>
          </a:p>
          <a:p>
            <a:r>
              <a:rPr lang="en-US" dirty="0" smtClean="0"/>
              <a:t>Perhaps there is an opportunity to be more clear about Max Load by asking for PSC </a:t>
            </a:r>
            <a:r>
              <a:rPr lang="en-US" dirty="0" err="1" smtClean="0"/>
              <a:t>capabiity</a:t>
            </a:r>
            <a:r>
              <a:rPr lang="en-US" dirty="0" smtClean="0"/>
              <a:t>?</a:t>
            </a:r>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18</a:t>
            </a:fld>
            <a:endParaRPr lang="en-US" dirty="0"/>
          </a:p>
        </p:txBody>
      </p:sp>
    </p:spTree>
    <p:extLst>
      <p:ext uri="{BB962C8B-B14F-4D97-AF65-F5344CB8AC3E}">
        <p14:creationId xmlns:p14="http://schemas.microsoft.com/office/powerpoint/2010/main" val="12921819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data from the LRZ HPC data center helps to </a:t>
            </a:r>
            <a:r>
              <a:rPr lang="en-US" dirty="0" smtClean="0"/>
              <a:t>identify potentially trapped </a:t>
            </a:r>
            <a:r>
              <a:rPr lang="en-US" dirty="0"/>
              <a:t>capacity.  </a:t>
            </a:r>
          </a:p>
          <a:p>
            <a:endParaRPr lang="en-US" dirty="0" smtClean="0"/>
          </a:p>
          <a:p>
            <a:pPr lvl="0"/>
            <a:r>
              <a:rPr lang="en-US" dirty="0"/>
              <a:t>The total load of the LRZ HPC data center is 5MW.  </a:t>
            </a:r>
            <a:endParaRPr lang="en-US" dirty="0" smtClean="0"/>
          </a:p>
          <a:p>
            <a:pPr lvl="0"/>
            <a:endParaRPr lang="en-US" dirty="0"/>
          </a:p>
          <a:p>
            <a:pPr lvl="0"/>
            <a:r>
              <a:rPr lang="en-US" dirty="0" smtClean="0"/>
              <a:t>The black line is total facility power. As </a:t>
            </a:r>
            <a:r>
              <a:rPr lang="en-US" dirty="0"/>
              <a:t>you can </a:t>
            </a:r>
            <a:r>
              <a:rPr lang="en-US" dirty="0" smtClean="0"/>
              <a:t>see, </a:t>
            </a:r>
            <a:r>
              <a:rPr lang="en-US" dirty="0"/>
              <a:t>the facility normally runs between 3.5MW and 4.5MW.  </a:t>
            </a:r>
            <a:endParaRPr lang="en-US" dirty="0" smtClean="0"/>
          </a:p>
          <a:p>
            <a:pPr lvl="0"/>
            <a:endParaRPr lang="en-US" dirty="0"/>
          </a:p>
          <a:p>
            <a:r>
              <a:rPr lang="en-US" dirty="0"/>
              <a:t>The 0.5MW difference between the facility fit up and normal peak power draw may be an example of trapped capacity</a:t>
            </a:r>
            <a:r>
              <a:rPr lang="en-US" dirty="0" smtClean="0"/>
              <a:t>.</a:t>
            </a:r>
          </a:p>
          <a:p>
            <a:endParaRPr lang="en-US" dirty="0"/>
          </a:p>
          <a:p>
            <a:r>
              <a:rPr lang="en-US" dirty="0" smtClean="0"/>
              <a:t>It </a:t>
            </a:r>
            <a:r>
              <a:rPr lang="en-US" dirty="0"/>
              <a:t>may be that the facility could successfully operate at 4.5MW and that the additional expenses incurred with fitting up the facility to operate at 5.0MW could have been avoided. </a:t>
            </a:r>
            <a:endParaRPr lang="en-US" dirty="0" smtClean="0"/>
          </a:p>
          <a:p>
            <a:endParaRPr lang="en-US" dirty="0"/>
          </a:p>
          <a:p>
            <a:r>
              <a:rPr lang="en-US" dirty="0" smtClean="0"/>
              <a:t>It may also be that LRZ is deliberately operating with a typical load less than the fit-up.  We don’t know.</a:t>
            </a:r>
          </a:p>
          <a:p>
            <a:endParaRPr lang="en-US" dirty="0"/>
          </a:p>
          <a:p>
            <a:r>
              <a:rPr lang="en-US" dirty="0"/>
              <a:t>C</a:t>
            </a:r>
            <a:r>
              <a:rPr lang="en-US" dirty="0" smtClean="0"/>
              <a:t>oupling stranded and trapped capacity can be devastating.</a:t>
            </a:r>
          </a:p>
        </p:txBody>
      </p:sp>
      <p:sp>
        <p:nvSpPr>
          <p:cNvPr id="4" name="Slide Number Placeholder 3"/>
          <p:cNvSpPr>
            <a:spLocks noGrp="1"/>
          </p:cNvSpPr>
          <p:nvPr>
            <p:ph type="sldNum" sz="quarter" idx="10"/>
          </p:nvPr>
        </p:nvSpPr>
        <p:spPr/>
        <p:txBody>
          <a:bodyPr/>
          <a:lstStyle/>
          <a:p>
            <a:fld id="{97CEC2C1-41F3-7C40-A839-E21DB27D2D90}" type="slidenum">
              <a:rPr lang="en-US" smtClean="0"/>
              <a:t>19</a:t>
            </a:fld>
            <a:endParaRPr lang="en-US"/>
          </a:p>
        </p:txBody>
      </p:sp>
    </p:spTree>
    <p:extLst>
      <p:ext uri="{BB962C8B-B14F-4D97-AF65-F5344CB8AC3E}">
        <p14:creationId xmlns:p14="http://schemas.microsoft.com/office/powerpoint/2010/main" val="22127703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hope these relationships </a:t>
            </a:r>
            <a:r>
              <a:rPr lang="en-US" dirty="0" smtClean="0"/>
              <a:t>-</a:t>
            </a:r>
          </a:p>
          <a:p>
            <a:endParaRPr lang="en-US" dirty="0"/>
          </a:p>
          <a:p>
            <a:r>
              <a:rPr lang="en-US" dirty="0" smtClean="0"/>
              <a:t>those </a:t>
            </a:r>
            <a:r>
              <a:rPr lang="en-US" dirty="0"/>
              <a:t>that are newly created or those building on the </a:t>
            </a:r>
            <a:r>
              <a:rPr lang="en-US" dirty="0" smtClean="0"/>
              <a:t>past-</a:t>
            </a:r>
          </a:p>
          <a:p>
            <a:endParaRPr lang="en-US" dirty="0"/>
          </a:p>
          <a:p>
            <a:r>
              <a:rPr lang="en-US" dirty="0" smtClean="0"/>
              <a:t>will </a:t>
            </a:r>
            <a:r>
              <a:rPr lang="en-US" dirty="0"/>
              <a:t>allow us to continue the opportunity </a:t>
            </a:r>
            <a:endParaRPr lang="en-US" dirty="0" smtClean="0"/>
          </a:p>
          <a:p>
            <a:endParaRPr lang="en-US" dirty="0"/>
          </a:p>
          <a:p>
            <a:r>
              <a:rPr lang="en-US" dirty="0" smtClean="0"/>
              <a:t>for </a:t>
            </a:r>
            <a:r>
              <a:rPr lang="en-US" dirty="0"/>
              <a:t>sharing </a:t>
            </a:r>
            <a:r>
              <a:rPr lang="en-US" dirty="0" smtClean="0"/>
              <a:t>of advice, expertise and </a:t>
            </a:r>
            <a:r>
              <a:rPr lang="en-US" dirty="0"/>
              <a:t>best </a:t>
            </a:r>
            <a:r>
              <a:rPr lang="en-US" dirty="0" smtClean="0"/>
              <a:t>practices</a:t>
            </a:r>
          </a:p>
          <a:p>
            <a:endParaRPr lang="en-US" dirty="0"/>
          </a:p>
          <a:p>
            <a:r>
              <a:rPr lang="en-US" dirty="0"/>
              <a:t>a</a:t>
            </a:r>
            <a:r>
              <a:rPr lang="en-US" dirty="0" smtClean="0"/>
              <a:t>s well as taking </a:t>
            </a:r>
            <a:r>
              <a:rPr lang="en-US" dirty="0"/>
              <a:t>collective action </a:t>
            </a:r>
            <a:endParaRPr lang="en-US" dirty="0" smtClean="0"/>
          </a:p>
          <a:p>
            <a:endParaRPr lang="en-US" dirty="0"/>
          </a:p>
          <a:p>
            <a:r>
              <a:rPr lang="en-US" dirty="0" smtClean="0"/>
              <a:t>to </a:t>
            </a:r>
            <a:r>
              <a:rPr lang="en-US" dirty="0"/>
              <a:t>keep us moving forward in our drive for more energy efficient HPC.</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a:t>
            </a:fld>
            <a:endParaRPr lang="en-US"/>
          </a:p>
        </p:txBody>
      </p:sp>
    </p:spTree>
    <p:extLst>
      <p:ext uri="{BB962C8B-B14F-4D97-AF65-F5344CB8AC3E}">
        <p14:creationId xmlns:p14="http://schemas.microsoft.com/office/powerpoint/2010/main" val="5331235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 about this plight…</a:t>
            </a:r>
          </a:p>
          <a:p>
            <a:endParaRPr lang="en-US" dirty="0"/>
          </a:p>
          <a:p>
            <a:endParaRPr lang="en-US" dirty="0"/>
          </a:p>
          <a:p>
            <a:r>
              <a:rPr lang="en-US" dirty="0" smtClean="0"/>
              <a:t>Its not bad enough that I’m stranded,</a:t>
            </a:r>
          </a:p>
          <a:p>
            <a:endParaRPr lang="en-US" dirty="0"/>
          </a:p>
          <a:p>
            <a:r>
              <a:rPr lang="en-US" dirty="0" smtClean="0"/>
              <a:t>Now I’m trapped in an invisible box.</a:t>
            </a:r>
          </a:p>
          <a:p>
            <a:endParaRPr lang="en-US" dirty="0"/>
          </a:p>
          <a:p>
            <a:endParaRPr lang="en-US" dirty="0" smtClean="0"/>
          </a:p>
          <a:p>
            <a:r>
              <a:rPr lang="en-US" dirty="0" smtClean="0"/>
              <a:t>Thanks, I’m delighted that you laughed at this joke.</a:t>
            </a:r>
          </a:p>
          <a:p>
            <a:endParaRPr lang="en-US" dirty="0"/>
          </a:p>
          <a:p>
            <a:r>
              <a:rPr lang="en-US" dirty="0" smtClean="0"/>
              <a:t>Or,</a:t>
            </a:r>
          </a:p>
          <a:p>
            <a:endParaRPr lang="en-US" dirty="0"/>
          </a:p>
          <a:p>
            <a:r>
              <a:rPr lang="en-US" dirty="0" smtClean="0"/>
              <a:t>Oh well.  Maybe my daughter was right.  My nerd jokes make me a joke nerd.</a:t>
            </a:r>
          </a:p>
          <a:p>
            <a:endParaRPr lang="en-US" dirty="0"/>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20</a:t>
            </a:fld>
            <a:endParaRPr lang="en-US"/>
          </a:p>
        </p:txBody>
      </p:sp>
    </p:spTree>
    <p:extLst>
      <p:ext uri="{BB962C8B-B14F-4D97-AF65-F5344CB8AC3E}">
        <p14:creationId xmlns:p14="http://schemas.microsoft.com/office/powerpoint/2010/main" val="3426228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18067" y="4343400"/>
            <a:ext cx="5486400" cy="4114800"/>
          </a:xfrm>
        </p:spPr>
        <p:txBody>
          <a:bodyPr/>
          <a:lstStyle/>
          <a:p>
            <a:r>
              <a:rPr lang="en-US" dirty="0"/>
              <a:t>We’ve established the importance of setting </a:t>
            </a:r>
            <a:r>
              <a:rPr lang="en-US" dirty="0" smtClean="0"/>
              <a:t>objectives, goals and metrics </a:t>
            </a:r>
            <a:r>
              <a:rPr lang="en-US" dirty="0"/>
              <a:t>for energy efficient HPC.  </a:t>
            </a:r>
            <a:endParaRPr lang="en-US" dirty="0" smtClean="0"/>
          </a:p>
          <a:p>
            <a:endParaRPr lang="en-US" dirty="0"/>
          </a:p>
          <a:p>
            <a:r>
              <a:rPr lang="en-US" dirty="0" smtClean="0"/>
              <a:t>We’ve </a:t>
            </a:r>
            <a:r>
              <a:rPr lang="en-US" dirty="0"/>
              <a:t>explored constructs- like the four pillar model as well as stranded and trapped </a:t>
            </a:r>
            <a:r>
              <a:rPr lang="en-US" dirty="0" smtClean="0"/>
              <a:t>capacity.  </a:t>
            </a:r>
            <a:endParaRPr lang="en-US" dirty="0"/>
          </a:p>
          <a:p>
            <a:endParaRPr lang="en-US" dirty="0" smtClean="0"/>
          </a:p>
          <a:p>
            <a:r>
              <a:rPr lang="en-US" dirty="0" smtClean="0"/>
              <a:t>How </a:t>
            </a:r>
            <a:r>
              <a:rPr lang="en-US" dirty="0"/>
              <a:t>can we work to identify and reduce stranded and trapped capacity? </a:t>
            </a:r>
          </a:p>
          <a:p>
            <a:r>
              <a:rPr lang="en-US" dirty="0"/>
              <a:t> </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21</a:t>
            </a:fld>
            <a:endParaRPr lang="en-US"/>
          </a:p>
        </p:txBody>
      </p:sp>
    </p:spTree>
    <p:extLst>
      <p:ext uri="{BB962C8B-B14F-4D97-AF65-F5344CB8AC3E}">
        <p14:creationId xmlns:p14="http://schemas.microsoft.com/office/powerpoint/2010/main" val="13321747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1" y="4343400"/>
            <a:ext cx="6856413" cy="4114800"/>
          </a:xfrm>
        </p:spPr>
        <p:txBody>
          <a:bodyPr/>
          <a:lstStyle/>
          <a:p>
            <a:pPr lvl="0"/>
            <a:r>
              <a:rPr lang="en-US" dirty="0"/>
              <a:t>LRZ is investigating what causes the variation in normal peak power between 3.5MW and 4.5MW?  </a:t>
            </a:r>
            <a:endParaRPr lang="en-US" dirty="0" smtClean="0"/>
          </a:p>
          <a:p>
            <a:pPr lvl="0"/>
            <a:endParaRPr lang="en-US" dirty="0"/>
          </a:p>
          <a:p>
            <a:pPr lvl="0"/>
            <a:r>
              <a:rPr lang="en-US" dirty="0"/>
              <a:t>The pink line is the power variability of LRZ’s largest supercomputer, the </a:t>
            </a:r>
            <a:r>
              <a:rPr lang="en-US" dirty="0" err="1"/>
              <a:t>SuperMUC</a:t>
            </a:r>
            <a:r>
              <a:rPr lang="en-US" dirty="0"/>
              <a:t>. Clearly the black and pink lines track - the facility variability is partially a result of the power draw of the </a:t>
            </a:r>
            <a:r>
              <a:rPr lang="en-US" dirty="0" err="1"/>
              <a:t>SuperMUC</a:t>
            </a:r>
            <a:r>
              <a:rPr lang="en-US" dirty="0"/>
              <a:t>.  </a:t>
            </a:r>
          </a:p>
          <a:p>
            <a:pPr lvl="0"/>
            <a:endParaRPr lang="en-US" dirty="0" smtClean="0"/>
          </a:p>
          <a:p>
            <a:pPr lvl="0"/>
            <a:r>
              <a:rPr lang="en-US" dirty="0" smtClean="0"/>
              <a:t>There </a:t>
            </a:r>
            <a:r>
              <a:rPr lang="en-US" dirty="0"/>
              <a:t>are some additional peaks and swings that do not come from the supercomputer. </a:t>
            </a:r>
            <a:endParaRPr lang="en-US" dirty="0" smtClean="0"/>
          </a:p>
          <a:p>
            <a:pPr lvl="0"/>
            <a:r>
              <a:rPr lang="en-US" dirty="0" smtClean="0"/>
              <a:t> </a:t>
            </a:r>
            <a:endParaRPr lang="en-US" dirty="0"/>
          </a:p>
          <a:p>
            <a:pPr lvl="0"/>
            <a:r>
              <a:rPr lang="en-US" dirty="0" smtClean="0"/>
              <a:t>They don’t come </a:t>
            </a:r>
            <a:r>
              <a:rPr lang="en-US" dirty="0"/>
              <a:t>from the electrical distribution and conversion either, which is the orange line on the bottom.  And </a:t>
            </a:r>
            <a:r>
              <a:rPr lang="en-US" dirty="0" smtClean="0"/>
              <a:t>they don’t </a:t>
            </a:r>
            <a:r>
              <a:rPr lang="en-US" dirty="0"/>
              <a:t>come from the cluster, which is the purple line two up from the bottom</a:t>
            </a:r>
            <a:r>
              <a:rPr lang="en-US" dirty="0" smtClean="0"/>
              <a:t>.</a:t>
            </a:r>
          </a:p>
          <a:p>
            <a:pPr lvl="0"/>
            <a:endParaRPr lang="en-US" dirty="0"/>
          </a:p>
          <a:p>
            <a:pPr lvl="0"/>
            <a:r>
              <a:rPr lang="en-US" dirty="0"/>
              <a:t>The green shading on the bottom is a profile of wet-bulb temperatures- changes in weather</a:t>
            </a:r>
            <a:r>
              <a:rPr lang="en-US" dirty="0" smtClean="0"/>
              <a:t>.</a:t>
            </a:r>
          </a:p>
          <a:p>
            <a:pPr lvl="0"/>
            <a:endParaRPr lang="en-US" dirty="0"/>
          </a:p>
          <a:p>
            <a:pPr lvl="0"/>
            <a:r>
              <a:rPr lang="en-US" dirty="0" smtClean="0"/>
              <a:t> </a:t>
            </a:r>
            <a:r>
              <a:rPr lang="en-US" dirty="0"/>
              <a:t>The red line is the power draw of the cooling system.  </a:t>
            </a:r>
            <a:endParaRPr lang="en-US" dirty="0" smtClean="0"/>
          </a:p>
          <a:p>
            <a:pPr lvl="0"/>
            <a:endParaRPr lang="en-US" dirty="0"/>
          </a:p>
          <a:p>
            <a:pPr lvl="0"/>
            <a:r>
              <a:rPr lang="en-US" dirty="0" smtClean="0"/>
              <a:t>There </a:t>
            </a:r>
            <a:r>
              <a:rPr lang="en-US" dirty="0"/>
              <a:t>is clearly a relationship between wet-bulb temperature and the efficiency of the cooling infrastructure.  </a:t>
            </a:r>
            <a:endParaRPr lang="en-US" dirty="0" smtClean="0"/>
          </a:p>
          <a:p>
            <a:pPr lvl="0"/>
            <a:endParaRPr lang="en-US" dirty="0"/>
          </a:p>
          <a:p>
            <a:pPr lvl="0"/>
            <a:r>
              <a:rPr lang="en-US" dirty="0" smtClean="0"/>
              <a:t>This </a:t>
            </a:r>
            <a:r>
              <a:rPr lang="en-US" dirty="0"/>
              <a:t>raises some questions; why does the cooling infrastructure behave like this?  </a:t>
            </a:r>
            <a:endParaRPr lang="en-US" dirty="0" smtClean="0"/>
          </a:p>
          <a:p>
            <a:pPr lvl="0"/>
            <a:endParaRPr lang="en-US" dirty="0"/>
          </a:p>
          <a:p>
            <a:pPr lvl="0"/>
            <a:r>
              <a:rPr lang="en-US" dirty="0" smtClean="0"/>
              <a:t>Can </a:t>
            </a:r>
            <a:r>
              <a:rPr lang="en-US" dirty="0"/>
              <a:t>the power spikes and power oscillations of the cooling infrastructure be avoided in order to be more power and energy efficient?  </a:t>
            </a:r>
            <a:endParaRPr lang="en-US" dirty="0" smtClean="0"/>
          </a:p>
          <a:p>
            <a:pPr lvl="0"/>
            <a:endParaRPr lang="en-US" dirty="0"/>
          </a:p>
          <a:p>
            <a:pPr lvl="0"/>
            <a:r>
              <a:rPr lang="en-US" dirty="0" smtClean="0"/>
              <a:t>LRZ </a:t>
            </a:r>
            <a:r>
              <a:rPr lang="en-US" dirty="0"/>
              <a:t>is investigating the possibility of improving their chiller-less cooling loop for specific real-world operating points. </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22</a:t>
            </a:fld>
            <a:endParaRPr lang="en-US"/>
          </a:p>
        </p:txBody>
      </p:sp>
    </p:spTree>
    <p:extLst>
      <p:ext uri="{BB962C8B-B14F-4D97-AF65-F5344CB8AC3E}">
        <p14:creationId xmlns:p14="http://schemas.microsoft.com/office/powerpoint/2010/main" val="40787796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data from Lawrence Livermore National Laboratory that suggests another contributor to power variability </a:t>
            </a:r>
            <a:r>
              <a:rPr lang="en-US" dirty="0" smtClean="0"/>
              <a:t>and potentially </a:t>
            </a:r>
            <a:r>
              <a:rPr lang="en-US" dirty="0"/>
              <a:t>trapped capacity. </a:t>
            </a:r>
            <a:endParaRPr lang="en-US" dirty="0" smtClean="0"/>
          </a:p>
          <a:p>
            <a:endParaRPr lang="en-US" dirty="0"/>
          </a:p>
          <a:p>
            <a:r>
              <a:rPr lang="en-US" dirty="0" smtClean="0"/>
              <a:t>Other </a:t>
            </a:r>
            <a:r>
              <a:rPr lang="en-US" dirty="0"/>
              <a:t>than a few benchmarks like </a:t>
            </a:r>
            <a:r>
              <a:rPr lang="en-US" dirty="0" err="1"/>
              <a:t>Linpack</a:t>
            </a:r>
            <a:r>
              <a:rPr lang="en-US" dirty="0"/>
              <a:t> and </a:t>
            </a:r>
            <a:r>
              <a:rPr lang="en-US" dirty="0" err="1"/>
              <a:t>SystemBurn</a:t>
            </a:r>
            <a:r>
              <a:rPr lang="en-US" dirty="0"/>
              <a:t>, most applications do not use the system resources heavily enough to reach peak power loads.  </a:t>
            </a:r>
            <a:endParaRPr lang="en-US" dirty="0" smtClean="0"/>
          </a:p>
          <a:p>
            <a:endParaRPr lang="en-US" dirty="0"/>
          </a:p>
          <a:p>
            <a:r>
              <a:rPr lang="en-US" dirty="0" smtClean="0"/>
              <a:t>This </a:t>
            </a:r>
            <a:r>
              <a:rPr lang="en-US" dirty="0"/>
              <a:t>is over a year’s data </a:t>
            </a:r>
            <a:r>
              <a:rPr lang="en-US" dirty="0" smtClean="0"/>
              <a:t>on </a:t>
            </a:r>
            <a:r>
              <a:rPr lang="en-US" dirty="0"/>
              <a:t>one of LLNL’s systems</a:t>
            </a:r>
            <a:r>
              <a:rPr lang="en-US" dirty="0" smtClean="0"/>
              <a:t>.  </a:t>
            </a:r>
          </a:p>
          <a:p>
            <a:endParaRPr lang="en-US" dirty="0" smtClean="0"/>
          </a:p>
          <a:p>
            <a:r>
              <a:rPr lang="en-US" dirty="0" smtClean="0"/>
              <a:t>The power was sampled every three minutes.</a:t>
            </a:r>
            <a:endParaRPr lang="en-US" dirty="0"/>
          </a:p>
          <a:p>
            <a:endParaRPr lang="en-US" dirty="0" smtClean="0"/>
          </a:p>
          <a:p>
            <a:r>
              <a:rPr lang="en-US" dirty="0" smtClean="0"/>
              <a:t>You can see that the system peak load – as shown during a </a:t>
            </a:r>
            <a:r>
              <a:rPr lang="en-US" dirty="0" err="1" smtClean="0"/>
              <a:t>Linpack</a:t>
            </a:r>
            <a:r>
              <a:rPr lang="en-US" dirty="0" smtClean="0"/>
              <a:t> run- is rarely seen with the normal application profile.</a:t>
            </a:r>
            <a:endParaRPr lang="en-US" dirty="0"/>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23</a:t>
            </a:fld>
            <a:endParaRPr lang="en-US"/>
          </a:p>
        </p:txBody>
      </p:sp>
    </p:spTree>
    <p:extLst>
      <p:ext uri="{BB962C8B-B14F-4D97-AF65-F5344CB8AC3E}">
        <p14:creationId xmlns:p14="http://schemas.microsoft.com/office/powerpoint/2010/main" val="18225118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environmental conditions of Supercomputing Centers vary and can significantly impact objectives for power and energy management.  Lets look at </a:t>
            </a:r>
            <a:r>
              <a:rPr lang="en-US" dirty="0" smtClean="0"/>
              <a:t>ORNL.</a:t>
            </a:r>
          </a:p>
          <a:p>
            <a:endParaRPr lang="en-US" dirty="0"/>
          </a:p>
          <a:p>
            <a:r>
              <a:rPr lang="en-US" dirty="0" smtClean="0"/>
              <a:t>If you have any questions or want further information on this, please talk to Jim Rogers.  He is the one who presented this material at the SC13 EE HPC WG Workshop.   Thank you Jim for letting me speak to material from your presentation.</a:t>
            </a:r>
            <a:endParaRPr lang="en-US" dirty="0"/>
          </a:p>
          <a:p>
            <a:r>
              <a:rPr lang="en-US" dirty="0"/>
              <a:t> </a:t>
            </a:r>
          </a:p>
          <a:p>
            <a:r>
              <a:rPr lang="en-US" dirty="0"/>
              <a:t>Oak Ridge National Laboratory is fed with large transmission lines from three different routes to provide very reliable power at a consistently low price. </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24</a:t>
            </a:fld>
            <a:endParaRPr lang="en-US"/>
          </a:p>
        </p:txBody>
      </p:sp>
    </p:spTree>
    <p:extLst>
      <p:ext uri="{BB962C8B-B14F-4D97-AF65-F5344CB8AC3E}">
        <p14:creationId xmlns:p14="http://schemas.microsoft.com/office/powerpoint/2010/main" val="3668106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ORNL did an analysis to determine the sensitivity of their provider to fast load switches produced by HPC.  They determined that the high voltage transmission in the ORNL area is very stiff and can accommodate these fast-load switches</a:t>
            </a:r>
            <a:r>
              <a:rPr lang="en-US" dirty="0" smtClean="0"/>
              <a:t>.</a:t>
            </a:r>
          </a:p>
          <a:p>
            <a:endParaRPr lang="en-US" dirty="0"/>
          </a:p>
          <a:p>
            <a:r>
              <a:rPr lang="en-US" dirty="0" err="1" smtClean="0"/>
              <a:t>THey</a:t>
            </a:r>
            <a:r>
              <a:rPr lang="en-US" dirty="0" smtClean="0"/>
              <a:t> do advise other sites to do a similar analysis.  Not all electricity providers can accommodate such fast load switches.</a:t>
            </a:r>
            <a:endParaRPr lang="en-US" dirty="0"/>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25</a:t>
            </a:fld>
            <a:endParaRPr lang="en-US" dirty="0"/>
          </a:p>
        </p:txBody>
      </p:sp>
    </p:spTree>
    <p:extLst>
      <p:ext uri="{BB962C8B-B14F-4D97-AF65-F5344CB8AC3E}">
        <p14:creationId xmlns:p14="http://schemas.microsoft.com/office/powerpoint/2010/main" val="17055016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LRZ is facing a very different electricity provider.  They are </a:t>
            </a:r>
          </a:p>
          <a:p>
            <a:endParaRPr lang="en-US" dirty="0" smtClean="0"/>
          </a:p>
          <a:p>
            <a:r>
              <a:rPr lang="en-US" dirty="0" smtClean="0"/>
              <a:t>required </a:t>
            </a:r>
            <a:r>
              <a:rPr lang="en-US" dirty="0"/>
              <a:t>to stay within a 10% variation in annual energy consumption</a:t>
            </a:r>
          </a:p>
          <a:p>
            <a:endParaRPr lang="en-US" dirty="0" smtClean="0"/>
          </a:p>
          <a:p>
            <a:r>
              <a:rPr lang="en-US" dirty="0" smtClean="0"/>
              <a:t>must </a:t>
            </a:r>
            <a:r>
              <a:rPr lang="en-US" dirty="0"/>
              <a:t>notify power provider at least two days in advance, if expect large power fluctuations</a:t>
            </a:r>
          </a:p>
          <a:p>
            <a:endParaRPr lang="en-US" dirty="0" smtClean="0"/>
          </a:p>
          <a:p>
            <a:r>
              <a:rPr lang="en-US" dirty="0" smtClean="0"/>
              <a:t>has </a:t>
            </a:r>
            <a:r>
              <a:rPr lang="en-US" dirty="0"/>
              <a:t>to pay surcharges if power falls below or exceeds contracted power band in a 15 minutes average</a:t>
            </a:r>
          </a:p>
          <a:p>
            <a:endParaRPr lang="en-US" dirty="0" smtClean="0"/>
          </a:p>
          <a:p>
            <a:r>
              <a:rPr lang="en-US" dirty="0"/>
              <a:t>ORNL is motivated to </a:t>
            </a:r>
            <a:r>
              <a:rPr lang="en-US" dirty="0" smtClean="0"/>
              <a:t>reduce </a:t>
            </a:r>
            <a:r>
              <a:rPr lang="en-US" dirty="0"/>
              <a:t>energy and hence their operational costs. </a:t>
            </a:r>
            <a:endParaRPr lang="en-US" dirty="0" smtClean="0"/>
          </a:p>
          <a:p>
            <a:endParaRPr lang="en-US" dirty="0"/>
          </a:p>
          <a:p>
            <a:r>
              <a:rPr lang="en-US" dirty="0" smtClean="0"/>
              <a:t> </a:t>
            </a:r>
            <a:r>
              <a:rPr lang="en-US" dirty="0"/>
              <a:t>LRZ, on the other hand, is financially incentivized to control both power and energy.  </a:t>
            </a:r>
            <a:endParaRPr lang="en-US" dirty="0" smtClean="0"/>
          </a:p>
          <a:p>
            <a:endParaRPr lang="en-US" dirty="0"/>
          </a:p>
          <a:p>
            <a:r>
              <a:rPr lang="en-US" dirty="0" smtClean="0"/>
              <a:t>As </a:t>
            </a:r>
            <a:r>
              <a:rPr lang="en-US" dirty="0"/>
              <a:t>a result, their objectives, goals and metrics may differ as well.  </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26</a:t>
            </a:fld>
            <a:endParaRPr lang="en-US"/>
          </a:p>
        </p:txBody>
      </p:sp>
    </p:spTree>
    <p:extLst>
      <p:ext uri="{BB962C8B-B14F-4D97-AF65-F5344CB8AC3E}">
        <p14:creationId xmlns:p14="http://schemas.microsoft.com/office/powerpoint/2010/main" val="2282231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1" y="4343400"/>
            <a:ext cx="6856412" cy="4114800"/>
          </a:xfrm>
        </p:spPr>
        <p:txBody>
          <a:bodyPr/>
          <a:lstStyle/>
          <a:p>
            <a:r>
              <a:rPr lang="en-US" dirty="0" smtClean="0"/>
              <a:t>How might these different environmental conditions translate to different objectives and goals?  Lets look at an example.</a:t>
            </a:r>
          </a:p>
          <a:p>
            <a:endParaRPr lang="en-US" dirty="0"/>
          </a:p>
          <a:p>
            <a:r>
              <a:rPr lang="en-US" dirty="0" smtClean="0"/>
              <a:t>This </a:t>
            </a:r>
            <a:r>
              <a:rPr lang="en-US" dirty="0"/>
              <a:t>data is from the Titan supercomputer, at Oak Ridge National Laboratory. </a:t>
            </a:r>
            <a:endParaRPr lang="en-US" dirty="0" smtClean="0"/>
          </a:p>
          <a:p>
            <a:endParaRPr lang="en-US" dirty="0"/>
          </a:p>
          <a:p>
            <a:r>
              <a:rPr lang="en-US" dirty="0" smtClean="0"/>
              <a:t> </a:t>
            </a:r>
            <a:r>
              <a:rPr lang="en-US" dirty="0"/>
              <a:t>The blue and red lines are power profiles for identical runs of a thermodynamics </a:t>
            </a:r>
            <a:r>
              <a:rPr lang="en-US" dirty="0" smtClean="0"/>
              <a:t>code.</a:t>
            </a:r>
          </a:p>
          <a:p>
            <a:r>
              <a:rPr lang="en-US" dirty="0" smtClean="0"/>
              <a:t> </a:t>
            </a:r>
            <a:endParaRPr lang="en-US" dirty="0"/>
          </a:p>
          <a:p>
            <a:r>
              <a:rPr lang="en-US" dirty="0"/>
              <a:t>T</a:t>
            </a:r>
            <a:r>
              <a:rPr lang="en-US" dirty="0" smtClean="0"/>
              <a:t>he </a:t>
            </a:r>
            <a:r>
              <a:rPr lang="en-US" dirty="0"/>
              <a:t>blue line run is GPU enabled and the red line run is CPU only. </a:t>
            </a:r>
            <a:endParaRPr lang="en-US" dirty="0" smtClean="0"/>
          </a:p>
          <a:p>
            <a:endParaRPr lang="en-US" dirty="0"/>
          </a:p>
          <a:p>
            <a:r>
              <a:rPr lang="en-US" dirty="0" smtClean="0"/>
              <a:t>The </a:t>
            </a:r>
            <a:r>
              <a:rPr lang="en-US" dirty="0"/>
              <a:t>energy consumption improves by more than 7 times with GPU </a:t>
            </a:r>
            <a:r>
              <a:rPr lang="en-US" dirty="0" smtClean="0"/>
              <a:t>enabling</a:t>
            </a:r>
            <a:endParaRPr lang="en-US" dirty="0"/>
          </a:p>
          <a:p>
            <a:endParaRPr lang="en-US" dirty="0" smtClean="0"/>
          </a:p>
          <a:p>
            <a:r>
              <a:rPr lang="en-US" dirty="0" smtClean="0"/>
              <a:t>However, note that the peak </a:t>
            </a:r>
            <a:r>
              <a:rPr lang="en-US" dirty="0"/>
              <a:t>power and power variability requirements are greater with GPU enabling than they are with CPU only.  </a:t>
            </a:r>
            <a:endParaRPr lang="en-US" dirty="0" smtClean="0"/>
          </a:p>
          <a:p>
            <a:endParaRPr lang="en-US" dirty="0"/>
          </a:p>
          <a:p>
            <a:r>
              <a:rPr lang="en-US" dirty="0" smtClean="0"/>
              <a:t>Peak </a:t>
            </a:r>
            <a:r>
              <a:rPr lang="en-US" dirty="0"/>
              <a:t>power increased by more than one MW and power variability increased by more than one half MW.  </a:t>
            </a:r>
            <a:endParaRPr lang="en-US" dirty="0" smtClean="0"/>
          </a:p>
          <a:p>
            <a:endParaRPr lang="en-US" dirty="0"/>
          </a:p>
          <a:p>
            <a:r>
              <a:rPr lang="en-US" dirty="0" smtClean="0"/>
              <a:t>This </a:t>
            </a:r>
            <a:r>
              <a:rPr lang="en-US" dirty="0"/>
              <a:t>may be because the GPU has very sophisticated power management features. The GPU is ready to go in an instant, ramping both frequency and power. However, when it’s idle, it almost powers itself down. </a:t>
            </a:r>
            <a:endParaRPr lang="en-US" dirty="0" smtClean="0"/>
          </a:p>
          <a:p>
            <a:endParaRPr lang="en-US" dirty="0"/>
          </a:p>
          <a:p>
            <a:r>
              <a:rPr lang="en-US" dirty="0" smtClean="0"/>
              <a:t>Regardless of the cause, the </a:t>
            </a:r>
            <a:r>
              <a:rPr lang="en-US" dirty="0"/>
              <a:t>net effect is that less energy is used to get the same work </a:t>
            </a:r>
            <a:r>
              <a:rPr lang="en-US" dirty="0" smtClean="0"/>
              <a:t>done, but with higher</a:t>
            </a:r>
            <a:r>
              <a:rPr lang="en-US" baseline="0" dirty="0" smtClean="0"/>
              <a:t> power draw and greater power variability</a:t>
            </a:r>
            <a:r>
              <a:rPr lang="en-US" dirty="0" smtClean="0"/>
              <a:t>.  </a:t>
            </a:r>
          </a:p>
          <a:p>
            <a:endParaRPr lang="en-US" dirty="0"/>
          </a:p>
          <a:p>
            <a:r>
              <a:rPr lang="en-US" dirty="0" smtClean="0"/>
              <a:t>This is a win for</a:t>
            </a:r>
            <a:r>
              <a:rPr lang="en-US" baseline="0" dirty="0" smtClean="0"/>
              <a:t> ORNL, but perhaps less so for sites with other contracts that incentivize power as well as energy management.</a:t>
            </a:r>
            <a:endParaRPr lang="en-US" dirty="0"/>
          </a:p>
          <a:p>
            <a:endParaRPr lang="en-US" dirty="0" smtClean="0"/>
          </a:p>
        </p:txBody>
      </p:sp>
      <p:sp>
        <p:nvSpPr>
          <p:cNvPr id="4" name="Slide Number Placeholder 3"/>
          <p:cNvSpPr>
            <a:spLocks noGrp="1"/>
          </p:cNvSpPr>
          <p:nvPr>
            <p:ph type="sldNum" sz="quarter" idx="10"/>
          </p:nvPr>
        </p:nvSpPr>
        <p:spPr/>
        <p:txBody>
          <a:bodyPr/>
          <a:lstStyle/>
          <a:p>
            <a:endParaRPr lang="en-US" dirty="0" smtClean="0"/>
          </a:p>
          <a:p>
            <a:fld id="{97CEC2C1-41F3-7C40-A839-E21DB27D2D90}" type="slidenum">
              <a:rPr lang="en-US" smtClean="0"/>
              <a:t>27</a:t>
            </a:fld>
            <a:endParaRPr lang="en-US" dirty="0"/>
          </a:p>
        </p:txBody>
      </p:sp>
    </p:spTree>
    <p:extLst>
      <p:ext uri="{BB962C8B-B14F-4D97-AF65-F5344CB8AC3E}">
        <p14:creationId xmlns:p14="http://schemas.microsoft.com/office/powerpoint/2010/main" val="30038788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 like to review what I’ve covered so far before moving on to my closing thoughts on metrics.</a:t>
            </a:r>
          </a:p>
          <a:p>
            <a:endParaRPr lang="en-US" dirty="0"/>
          </a:p>
          <a:p>
            <a:r>
              <a:rPr lang="en-US" dirty="0" smtClean="0"/>
              <a:t>All HPC data centers have an enormous opportunity to:</a:t>
            </a:r>
          </a:p>
          <a:p>
            <a:pPr marL="171450" indent="-171450">
              <a:buFont typeface="Arial"/>
              <a:buChar char="•"/>
            </a:pPr>
            <a:r>
              <a:rPr lang="en-US" dirty="0" smtClean="0"/>
              <a:t>continually improve their energy efficiency </a:t>
            </a:r>
          </a:p>
          <a:p>
            <a:pPr marL="171450" indent="-171450">
              <a:buFont typeface="Arial"/>
              <a:buChar char="•"/>
            </a:pPr>
            <a:r>
              <a:rPr lang="en-US" dirty="0" smtClean="0"/>
              <a:t>with a barrage of silver bullets</a:t>
            </a:r>
          </a:p>
          <a:p>
            <a:pPr marL="171450" indent="-171450">
              <a:buFont typeface="Arial"/>
              <a:buChar char="•"/>
            </a:pPr>
            <a:r>
              <a:rPr lang="en-US" dirty="0" smtClean="0"/>
              <a:t>Using metrics that are mapped to their particular objectives and goals</a:t>
            </a:r>
          </a:p>
          <a:p>
            <a:endParaRPr lang="en-US" dirty="0" smtClean="0"/>
          </a:p>
          <a:p>
            <a:r>
              <a:rPr lang="en-US" dirty="0" smtClean="0"/>
              <a:t>And can leverage this activity by using a </a:t>
            </a:r>
          </a:p>
          <a:p>
            <a:pPr marL="171450" indent="-171450">
              <a:buFont typeface="Arial"/>
              <a:buChar char="•"/>
            </a:pPr>
            <a:r>
              <a:rPr lang="en-US" dirty="0" smtClean="0"/>
              <a:t>synergistic approach</a:t>
            </a:r>
          </a:p>
          <a:p>
            <a:pPr marL="171450" indent="-171450">
              <a:buFont typeface="Arial"/>
              <a:buChar char="•"/>
            </a:pPr>
            <a:r>
              <a:rPr lang="en-US" dirty="0" smtClean="0"/>
              <a:t> with a focus on finding stranded and trapped capacity.</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28</a:t>
            </a:fld>
            <a:endParaRPr lang="en-US"/>
          </a:p>
        </p:txBody>
      </p:sp>
    </p:spTree>
    <p:extLst>
      <p:ext uri="{BB962C8B-B14F-4D97-AF65-F5344CB8AC3E}">
        <p14:creationId xmlns:p14="http://schemas.microsoft.com/office/powerpoint/2010/main" val="42701945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I’ve emphasized that there isn’t a single silver bullet, but now I’m going to suggest that there might be a limited number of metrics that HPC data centers are likely to find ‘matter’ for them.</a:t>
            </a:r>
          </a:p>
          <a:p>
            <a:endParaRPr lang="en-US" dirty="0"/>
          </a:p>
          <a:p>
            <a:r>
              <a:rPr lang="en-US" dirty="0" smtClean="0"/>
              <a:t>Several years ago, the EE HPC WG Dashboard team developed a list of energy parameters that were deemed high priority for effective management of HPC data centers.</a:t>
            </a:r>
          </a:p>
          <a:p>
            <a:endParaRPr lang="en-US" dirty="0"/>
          </a:p>
          <a:p>
            <a:r>
              <a:rPr lang="en-US" dirty="0" smtClean="0"/>
              <a:t>I hope that today’s workshop will help to test these lists.</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29</a:t>
            </a:fld>
            <a:endParaRPr lang="en-US"/>
          </a:p>
        </p:txBody>
      </p:sp>
    </p:spTree>
    <p:extLst>
      <p:ext uri="{BB962C8B-B14F-4D97-AF65-F5344CB8AC3E}">
        <p14:creationId xmlns:p14="http://schemas.microsoft.com/office/powerpoint/2010/main" val="33394706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399"/>
            <a:ext cx="5418667" cy="4428067"/>
          </a:xfrm>
        </p:spPr>
        <p:txBody>
          <a:bodyPr/>
          <a:lstStyle/>
          <a:p>
            <a:r>
              <a:rPr lang="en-US" dirty="0"/>
              <a:t>I am going to talk about energy efficiency metrics for HPC data centers.  </a:t>
            </a:r>
            <a:endParaRPr lang="en-US" dirty="0" smtClean="0"/>
          </a:p>
          <a:p>
            <a:endParaRPr lang="en-US" dirty="0"/>
          </a:p>
          <a:p>
            <a:r>
              <a:rPr lang="en-US" dirty="0" smtClean="0"/>
              <a:t>I’d </a:t>
            </a:r>
            <a:r>
              <a:rPr lang="en-US" dirty="0"/>
              <a:t>like to draw on </a:t>
            </a:r>
            <a:r>
              <a:rPr lang="en-US" dirty="0" smtClean="0"/>
              <a:t>my expertise in doing so- as </a:t>
            </a:r>
            <a:r>
              <a:rPr lang="en-US" dirty="0" err="1" smtClean="0"/>
              <a:t>Neena</a:t>
            </a:r>
            <a:r>
              <a:rPr lang="en-US" dirty="0" smtClean="0"/>
              <a:t> </a:t>
            </a:r>
            <a:r>
              <a:rPr lang="en-US" dirty="0" err="1" smtClean="0"/>
              <a:t>metioned</a:t>
            </a:r>
            <a:r>
              <a:rPr lang="en-US" dirty="0" smtClean="0"/>
              <a:t>, I have </a:t>
            </a:r>
            <a:r>
              <a:rPr lang="en-US" dirty="0"/>
              <a:t>20 years of management experience at Intel.  </a:t>
            </a:r>
            <a:endParaRPr lang="en-US" dirty="0" smtClean="0"/>
          </a:p>
          <a:p>
            <a:endParaRPr lang="en-US" dirty="0"/>
          </a:p>
          <a:p>
            <a:r>
              <a:rPr lang="en-US" dirty="0" smtClean="0"/>
              <a:t>My </a:t>
            </a:r>
            <a:r>
              <a:rPr lang="en-US" dirty="0"/>
              <a:t>experience </a:t>
            </a:r>
            <a:r>
              <a:rPr lang="en-US" dirty="0" smtClean="0"/>
              <a:t>at Intel was</a:t>
            </a:r>
            <a:r>
              <a:rPr lang="en-US" dirty="0"/>
              <a:t> </a:t>
            </a:r>
            <a:r>
              <a:rPr lang="en-US" dirty="0" smtClean="0"/>
              <a:t>broad - spans </a:t>
            </a:r>
            <a:r>
              <a:rPr lang="en-US" dirty="0"/>
              <a:t>engineering, research as well as manufacturing.  </a:t>
            </a:r>
            <a:endParaRPr lang="en-US" dirty="0" smtClean="0"/>
          </a:p>
          <a:p>
            <a:endParaRPr lang="en-US" dirty="0"/>
          </a:p>
          <a:p>
            <a:r>
              <a:rPr lang="en-US" dirty="0" smtClean="0"/>
              <a:t>I used metrics in all of these diverse organizations.</a:t>
            </a:r>
          </a:p>
          <a:p>
            <a:endParaRPr lang="en-US" dirty="0"/>
          </a:p>
          <a:p>
            <a:r>
              <a:rPr lang="en-US" dirty="0" smtClean="0"/>
              <a:t>Intel uses metrics extensively because </a:t>
            </a:r>
            <a:r>
              <a:rPr lang="en-US" dirty="0"/>
              <a:t>metrics are extremely useful for effective management.  </a:t>
            </a:r>
            <a:endParaRPr lang="en-US" dirty="0" smtClean="0"/>
          </a:p>
          <a:p>
            <a:endParaRPr lang="en-US" dirty="0"/>
          </a:p>
          <a:p>
            <a:r>
              <a:rPr lang="en-US" dirty="0" smtClean="0"/>
              <a:t>Those </a:t>
            </a:r>
            <a:r>
              <a:rPr lang="en-US" dirty="0"/>
              <a:t>of you who have management experience probably already realize their value</a:t>
            </a:r>
            <a:r>
              <a:rPr lang="en-US" dirty="0" smtClean="0"/>
              <a:t>.</a:t>
            </a:r>
          </a:p>
          <a:p>
            <a:endParaRPr lang="en-US" dirty="0"/>
          </a:p>
          <a:p>
            <a:r>
              <a:rPr lang="en-US" dirty="0" smtClean="0"/>
              <a:t>What makes a good metric?</a:t>
            </a:r>
          </a:p>
          <a:p>
            <a:endParaRPr lang="en-US" dirty="0"/>
          </a:p>
          <a:p>
            <a:r>
              <a:rPr lang="en-US" dirty="0" smtClean="0"/>
              <a:t>It matters.  A good metric helps you to do a great job managing your organization. </a:t>
            </a:r>
          </a:p>
          <a:p>
            <a:endParaRPr lang="en-US" dirty="0"/>
          </a:p>
          <a:p>
            <a:r>
              <a:rPr lang="en-US" dirty="0" smtClean="0"/>
              <a:t>However</a:t>
            </a:r>
            <a:r>
              <a:rPr lang="en-US" dirty="0"/>
              <a:t>, metrics have limitations.  </a:t>
            </a:r>
            <a:endParaRPr lang="en-US" dirty="0" smtClean="0"/>
          </a:p>
          <a:p>
            <a:endParaRPr lang="en-US" dirty="0"/>
          </a:p>
          <a:p>
            <a:r>
              <a:rPr lang="en-US" dirty="0" smtClean="0"/>
              <a:t>Perhaps you have first hand knowledge and opinions </a:t>
            </a:r>
            <a:r>
              <a:rPr lang="en-US" dirty="0"/>
              <a:t>about the limitations of PUE, the Green500 Flops per Watt </a:t>
            </a:r>
            <a:r>
              <a:rPr lang="en-US" dirty="0" smtClean="0"/>
              <a:t>and even about benchmarks like High Performance </a:t>
            </a:r>
            <a:r>
              <a:rPr lang="en-US" dirty="0" err="1" smtClean="0"/>
              <a:t>Linpack</a:t>
            </a:r>
            <a:r>
              <a:rPr lang="en-US" dirty="0" smtClean="0"/>
              <a:t>.  </a:t>
            </a:r>
            <a:endParaRPr lang="en-US" dirty="0"/>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3</a:t>
            </a:fld>
            <a:endParaRPr lang="en-US" dirty="0"/>
          </a:p>
        </p:txBody>
      </p:sp>
    </p:spTree>
    <p:extLst>
      <p:ext uri="{BB962C8B-B14F-4D97-AF65-F5344CB8AC3E}">
        <p14:creationId xmlns:p14="http://schemas.microsoft.com/office/powerpoint/2010/main" val="10057507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considered three different stakeholders with lists tailored to their perspectives.</a:t>
            </a:r>
          </a:p>
          <a:p>
            <a:endParaRPr lang="en-US" dirty="0"/>
          </a:p>
          <a:p>
            <a:r>
              <a:rPr lang="en-US" dirty="0" smtClean="0"/>
              <a:t>The stakeholders included the Director- someone in a position like the one that Jim Rogers holds at ORNL.</a:t>
            </a:r>
          </a:p>
          <a:p>
            <a:endParaRPr lang="en-US" dirty="0"/>
          </a:p>
          <a:p>
            <a:r>
              <a:rPr lang="en-US" dirty="0" smtClean="0"/>
              <a:t>Next was the facility manager- perhaps a list tailored to someone in a position like the one held by Thomas Durbin at NSCA.</a:t>
            </a:r>
          </a:p>
          <a:p>
            <a:endParaRPr lang="en-US" dirty="0"/>
          </a:p>
          <a:p>
            <a:r>
              <a:rPr lang="en-US" dirty="0" smtClean="0"/>
              <a:t>The third stakeholder was called the Information Technology Manager.  </a:t>
            </a:r>
          </a:p>
          <a:p>
            <a:endParaRPr lang="en-US" dirty="0"/>
          </a:p>
          <a:p>
            <a:r>
              <a:rPr lang="en-US" dirty="0" smtClean="0"/>
              <a:t>I imagine this to be like the System Administrator. </a:t>
            </a:r>
          </a:p>
          <a:p>
            <a:endParaRPr lang="en-US" dirty="0"/>
          </a:p>
          <a:p>
            <a:r>
              <a:rPr lang="en-US" dirty="0" smtClean="0"/>
              <a:t>Do we have anyone here who might consider them position they’re in to be an Information Technology Manager?  How about System Administrator?</a:t>
            </a:r>
          </a:p>
          <a:p>
            <a:endParaRPr lang="en-US" dirty="0"/>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30</a:t>
            </a:fld>
            <a:endParaRPr lang="en-US"/>
          </a:p>
        </p:txBody>
      </p:sp>
    </p:spTree>
    <p:extLst>
      <p:ext uri="{BB962C8B-B14F-4D97-AF65-F5344CB8AC3E}">
        <p14:creationId xmlns:p14="http://schemas.microsoft.com/office/powerpoint/2010/main" val="15573435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list of items developed for the facility manager. </a:t>
            </a:r>
          </a:p>
          <a:p>
            <a:endParaRPr lang="en-US" dirty="0"/>
          </a:p>
          <a:p>
            <a:r>
              <a:rPr lang="en-US" dirty="0" smtClean="0"/>
              <a:t>I have recently tested this list against dashboards that Kevin </a:t>
            </a:r>
            <a:r>
              <a:rPr lang="en-US" dirty="0" err="1" smtClean="0"/>
              <a:t>Regimbal</a:t>
            </a:r>
            <a:r>
              <a:rPr lang="en-US" dirty="0" smtClean="0"/>
              <a:t> sent to me from NREL’s ESIF facility.</a:t>
            </a:r>
          </a:p>
          <a:p>
            <a:endParaRPr lang="en-US" dirty="0"/>
          </a:p>
          <a:p>
            <a:r>
              <a:rPr lang="en-US" dirty="0" smtClean="0"/>
              <a:t>It maps fairly well with NREL’s dashboards.  </a:t>
            </a:r>
          </a:p>
          <a:p>
            <a:endParaRPr lang="en-US" dirty="0"/>
          </a:p>
          <a:p>
            <a:r>
              <a:rPr lang="en-US" dirty="0" smtClean="0"/>
              <a:t>BTW, I’ve included these dashboards in the back-up of this presentation for your review.  Feel free to use it a springboard for dashboards in your organization.</a:t>
            </a:r>
          </a:p>
          <a:p>
            <a:endParaRPr lang="en-US" dirty="0"/>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31</a:t>
            </a:fld>
            <a:endParaRPr lang="en-US"/>
          </a:p>
        </p:txBody>
      </p:sp>
    </p:spTree>
    <p:extLst>
      <p:ext uri="{BB962C8B-B14F-4D97-AF65-F5344CB8AC3E}">
        <p14:creationId xmlns:p14="http://schemas.microsoft.com/office/powerpoint/2010/main" val="4625423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system manager list is shorter than that of the facilities manager.</a:t>
            </a:r>
          </a:p>
          <a:p>
            <a:endParaRPr lang="en-US" dirty="0"/>
          </a:p>
          <a:p>
            <a:r>
              <a:rPr lang="en-US" dirty="0" smtClean="0"/>
              <a:t>Perhaps this list needs supplementing?  Perhaps its brevity reflects the facilities-centric view of the dashboard team that developed it?</a:t>
            </a:r>
          </a:p>
          <a:p>
            <a:endParaRPr lang="en-US" dirty="0"/>
          </a:p>
          <a:p>
            <a:r>
              <a:rPr lang="en-US" dirty="0" smtClean="0"/>
              <a:t>Should it include things like average energy to solution or optimal power/performance frequency- from an application perspective?</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32</a:t>
            </a:fld>
            <a:endParaRPr lang="en-US"/>
          </a:p>
        </p:txBody>
      </p:sp>
    </p:spTree>
    <p:extLst>
      <p:ext uri="{BB962C8B-B14F-4D97-AF65-F5344CB8AC3E}">
        <p14:creationId xmlns:p14="http://schemas.microsoft.com/office/powerpoint/2010/main" val="17385466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here are the items that we felt were key to the director.</a:t>
            </a:r>
          </a:p>
          <a:p>
            <a:endParaRPr lang="en-US" dirty="0"/>
          </a:p>
          <a:p>
            <a:r>
              <a:rPr lang="en-US" dirty="0" smtClean="0"/>
              <a:t>Note that the definition of “work output” is assumed to be different across HPC data centers.  </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33</a:t>
            </a:fld>
            <a:endParaRPr lang="en-US"/>
          </a:p>
        </p:txBody>
      </p:sp>
    </p:spTree>
    <p:extLst>
      <p:ext uri="{BB962C8B-B14F-4D97-AF65-F5344CB8AC3E}">
        <p14:creationId xmlns:p14="http://schemas.microsoft.com/office/powerpoint/2010/main" val="10851672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hope that this workshop will help review and update these lists.  </a:t>
            </a:r>
          </a:p>
          <a:p>
            <a:endParaRPr lang="en-US" dirty="0"/>
          </a:p>
          <a:p>
            <a:r>
              <a:rPr lang="en-US" dirty="0" smtClean="0"/>
              <a:t>I think that </a:t>
            </a:r>
            <a:r>
              <a:rPr lang="en-US" dirty="0" err="1" smtClean="0"/>
              <a:t>Neena</a:t>
            </a:r>
            <a:r>
              <a:rPr lang="en-US" dirty="0" smtClean="0"/>
              <a:t> and Chung-</a:t>
            </a:r>
            <a:r>
              <a:rPr lang="en-US" dirty="0" err="1" smtClean="0"/>
              <a:t>Hsing</a:t>
            </a:r>
            <a:r>
              <a:rPr lang="en-US" dirty="0" smtClean="0"/>
              <a:t> are willing and planning on generating a report based on this outcomes of this workshop.  </a:t>
            </a:r>
          </a:p>
          <a:p>
            <a:endParaRPr lang="en-US" dirty="0"/>
          </a:p>
          <a:p>
            <a:r>
              <a:rPr lang="en-US" dirty="0" smtClean="0"/>
              <a:t>Perhaps that report could include updated versions of these lists?</a:t>
            </a:r>
            <a:endParaRPr lang="en-US" dirty="0"/>
          </a:p>
          <a:p>
            <a:endParaRPr lang="en-US" dirty="0"/>
          </a:p>
          <a:p>
            <a:r>
              <a:rPr lang="en-US" dirty="0" smtClean="0"/>
              <a:t>Then, </a:t>
            </a:r>
            <a:r>
              <a:rPr lang="en-US" dirty="0" err="1" smtClean="0"/>
              <a:t>Neena</a:t>
            </a:r>
            <a:r>
              <a:rPr lang="en-US" dirty="0" smtClean="0"/>
              <a:t>, Chung </a:t>
            </a:r>
            <a:r>
              <a:rPr lang="en-US" dirty="0" err="1" smtClean="0"/>
              <a:t>Hsing</a:t>
            </a:r>
            <a:r>
              <a:rPr lang="en-US" dirty="0" smtClean="0"/>
              <a:t>, Dale Sartor from LBNL and </a:t>
            </a:r>
            <a:r>
              <a:rPr lang="en-US" dirty="0" err="1" smtClean="0"/>
              <a:t>Torsten</a:t>
            </a:r>
            <a:r>
              <a:rPr lang="en-US" dirty="0" smtClean="0"/>
              <a:t> Wilde from LRZ have organized a Birds of Feather at SC15.  </a:t>
            </a:r>
          </a:p>
          <a:p>
            <a:endParaRPr lang="en-US" dirty="0"/>
          </a:p>
          <a:p>
            <a:r>
              <a:rPr lang="en-US" dirty="0" smtClean="0"/>
              <a:t>The output of this workshop should form the basis for that </a:t>
            </a:r>
            <a:r>
              <a:rPr lang="en-US" dirty="0" err="1" smtClean="0"/>
              <a:t>BoF</a:t>
            </a:r>
            <a:r>
              <a:rPr lang="en-US" dirty="0" smtClean="0"/>
              <a:t>.</a:t>
            </a:r>
          </a:p>
          <a:p>
            <a:endParaRPr lang="en-US" dirty="0"/>
          </a:p>
          <a:p>
            <a:r>
              <a:rPr lang="en-US" dirty="0" smtClean="0"/>
              <a:t>This seems like a good opportunity for effective collaboration and progress on defining a high-leverage energy efficiency metrics for HPC.</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34</a:t>
            </a:fld>
            <a:endParaRPr lang="en-US"/>
          </a:p>
        </p:txBody>
      </p:sp>
    </p:spTree>
    <p:extLst>
      <p:ext uri="{BB962C8B-B14F-4D97-AF65-F5344CB8AC3E}">
        <p14:creationId xmlns:p14="http://schemas.microsoft.com/office/powerpoint/2010/main" val="19352123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p:cNvSpPr>
          <p:nvPr>
            <p:ph type="sldImg"/>
          </p:nvPr>
        </p:nvSpPr>
        <p:spPr>
          <a:ln/>
        </p:spPr>
      </p:sp>
      <p:sp>
        <p:nvSpPr>
          <p:cNvPr id="40963" name="Notes Placeholder 2"/>
          <p:cNvSpPr>
            <a:spLocks noGrp="1"/>
          </p:cNvSpPr>
          <p:nvPr>
            <p:ph type="body" idx="1"/>
          </p:nvPr>
        </p:nvSpPr>
        <p:spPr>
          <a:noFill/>
          <a:ln/>
        </p:spPr>
        <p:txBody>
          <a:bodyPr/>
          <a:lstStyle/>
          <a:p>
            <a:r>
              <a:rPr lang="en-US" dirty="0" smtClean="0">
                <a:latin typeface="Arial" pitchFamily="1" charset="0"/>
                <a:ea typeface="ＭＳ Ｐゴシック" pitchFamily="1" charset="-128"/>
                <a:cs typeface="ＭＳ Ｐゴシック" pitchFamily="1" charset="-128"/>
              </a:rPr>
              <a:t>I’ve mentioned the EE HPC WG.  </a:t>
            </a:r>
          </a:p>
          <a:p>
            <a:endParaRPr lang="en-US" dirty="0">
              <a:latin typeface="Arial" pitchFamily="1" charset="0"/>
              <a:ea typeface="ＭＳ Ｐゴシック" pitchFamily="1" charset="-128"/>
              <a:cs typeface="ＭＳ Ｐゴシック" pitchFamily="1" charset="-128"/>
            </a:endParaRPr>
          </a:p>
          <a:p>
            <a:r>
              <a:rPr lang="en-US" dirty="0" smtClean="0">
                <a:latin typeface="Arial" pitchFamily="1" charset="0"/>
                <a:ea typeface="ＭＳ Ｐゴシック" pitchFamily="1" charset="-128"/>
                <a:cs typeface="ＭＳ Ｐゴシック" pitchFamily="1" charset="-128"/>
              </a:rPr>
              <a:t>Is there anyone here who isn’t already on the membership list?</a:t>
            </a:r>
          </a:p>
          <a:p>
            <a:endParaRPr lang="en-US" dirty="0">
              <a:latin typeface="Arial" pitchFamily="1" charset="0"/>
              <a:ea typeface="ＭＳ Ｐゴシック" pitchFamily="1" charset="-128"/>
              <a:cs typeface="ＭＳ Ｐゴシック" pitchFamily="1" charset="-128"/>
            </a:endParaRPr>
          </a:p>
          <a:p>
            <a:r>
              <a:rPr lang="en-US" dirty="0" smtClean="0">
                <a:latin typeface="Arial" pitchFamily="1" charset="0"/>
                <a:ea typeface="ＭＳ Ｐゴシック" pitchFamily="1" charset="-128"/>
                <a:cs typeface="ＭＳ Ｐゴシック" pitchFamily="1" charset="-128"/>
              </a:rPr>
              <a:t>If yes, I’ll take a few minutes to the group.</a:t>
            </a:r>
          </a:p>
          <a:p>
            <a:endParaRPr lang="en-US" dirty="0">
              <a:latin typeface="Arial" pitchFamily="1" charset="0"/>
              <a:ea typeface="ＭＳ Ｐゴシック" pitchFamily="1" charset="-128"/>
              <a:cs typeface="ＭＳ Ｐゴシック" pitchFamily="1" charset="-128"/>
            </a:endParaRPr>
          </a:p>
          <a:p>
            <a:endParaRPr lang="en-US" dirty="0" smtClean="0">
              <a:latin typeface="Arial" pitchFamily="1" charset="0"/>
              <a:ea typeface="ＭＳ Ｐゴシック" pitchFamily="1" charset="-128"/>
              <a:cs typeface="ＭＳ Ｐゴシック" pitchFamily="1" charset="-128"/>
            </a:endParaRPr>
          </a:p>
        </p:txBody>
      </p:sp>
      <p:sp>
        <p:nvSpPr>
          <p:cNvPr id="40964" name="Date Placeholder 3"/>
          <p:cNvSpPr>
            <a:spLocks noGrp="1"/>
          </p:cNvSpPr>
          <p:nvPr>
            <p:ph type="dt" sz="quarter" idx="1"/>
          </p:nvPr>
        </p:nvSpPr>
        <p:spPr>
          <a:noFill/>
        </p:spPr>
        <p:txBody>
          <a:bodyPr/>
          <a:lstStyle/>
          <a:p>
            <a:fld id="{2DB81B7D-8E6C-2D4A-BEE0-584CC7CA8DAD}" type="datetime1">
              <a:rPr lang="en-US" smtClean="0">
                <a:latin typeface="Arial" pitchFamily="1" charset="0"/>
                <a:ea typeface="ＭＳ Ｐゴシック" pitchFamily="1" charset="-128"/>
                <a:cs typeface="ＭＳ Ｐゴシック" pitchFamily="1" charset="-128"/>
              </a:rPr>
              <a:pPr/>
              <a:t>9/22/15</a:t>
            </a:fld>
            <a:endParaRPr lang="en-US" smtClean="0">
              <a:latin typeface="Arial" pitchFamily="1" charset="0"/>
              <a:ea typeface="ＭＳ Ｐゴシック" pitchFamily="1" charset="-128"/>
              <a:cs typeface="ＭＳ Ｐゴシック" pitchFamily="1" charset="-128"/>
            </a:endParaRPr>
          </a:p>
        </p:txBody>
      </p:sp>
      <p:sp>
        <p:nvSpPr>
          <p:cNvPr id="40965" name="Slide Number Placeholder 4"/>
          <p:cNvSpPr>
            <a:spLocks noGrp="1"/>
          </p:cNvSpPr>
          <p:nvPr>
            <p:ph type="sldNum" sz="quarter" idx="5"/>
          </p:nvPr>
        </p:nvSpPr>
        <p:spPr>
          <a:noFill/>
        </p:spPr>
        <p:txBody>
          <a:bodyPr/>
          <a:lstStyle/>
          <a:p>
            <a:fld id="{7A4037E1-CC2F-B547-9B6A-48786664490E}" type="slidenum">
              <a:rPr lang="en-US" smtClean="0">
                <a:latin typeface="Arial" pitchFamily="1" charset="0"/>
                <a:ea typeface="ＭＳ Ｐゴシック" pitchFamily="1" charset="-128"/>
                <a:cs typeface="ＭＳ Ｐゴシック" pitchFamily="1" charset="-128"/>
              </a:rPr>
              <a:pPr/>
              <a:t>35</a:t>
            </a:fld>
            <a:endParaRPr lang="en-US" smtClean="0">
              <a:latin typeface="Arial" pitchFamily="1" charset="0"/>
              <a:ea typeface="ＭＳ Ｐゴシック" pitchFamily="1" charset="-128"/>
              <a:cs typeface="ＭＳ Ｐゴシック" pitchFamily="1" charset="-128"/>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p:cNvSpPr>
          <p:nvPr>
            <p:ph type="sldImg"/>
          </p:nvPr>
        </p:nvSpPr>
        <p:spPr>
          <a:ln/>
        </p:spPr>
      </p:sp>
      <p:sp>
        <p:nvSpPr>
          <p:cNvPr id="40963" name="Notes Placeholder 2"/>
          <p:cNvSpPr>
            <a:spLocks noGrp="1"/>
          </p:cNvSpPr>
          <p:nvPr>
            <p:ph type="body" idx="1"/>
          </p:nvPr>
        </p:nvSpPr>
        <p:spPr>
          <a:noFill/>
          <a:ln/>
        </p:spPr>
        <p:txBody>
          <a:bodyPr/>
          <a:lstStyle/>
          <a:p>
            <a:r>
              <a:rPr lang="en-US" dirty="0" smtClean="0">
                <a:latin typeface="Arial" pitchFamily="1" charset="0"/>
                <a:ea typeface="ＭＳ Ｐゴシック" pitchFamily="1" charset="-128"/>
                <a:cs typeface="ＭＳ Ｐゴシック" pitchFamily="1" charset="-128"/>
              </a:rPr>
              <a:t> </a:t>
            </a:r>
          </a:p>
        </p:txBody>
      </p:sp>
      <p:sp>
        <p:nvSpPr>
          <p:cNvPr id="40964" name="Date Placeholder 3"/>
          <p:cNvSpPr>
            <a:spLocks noGrp="1"/>
          </p:cNvSpPr>
          <p:nvPr>
            <p:ph type="dt" sz="quarter" idx="1"/>
          </p:nvPr>
        </p:nvSpPr>
        <p:spPr>
          <a:noFill/>
        </p:spPr>
        <p:txBody>
          <a:bodyPr/>
          <a:lstStyle/>
          <a:p>
            <a:fld id="{2DB81B7D-8E6C-2D4A-BEE0-584CC7CA8DAD}" type="datetime1">
              <a:rPr lang="en-US" smtClean="0">
                <a:latin typeface="Arial" pitchFamily="1" charset="0"/>
                <a:ea typeface="ＭＳ Ｐゴシック" pitchFamily="1" charset="-128"/>
                <a:cs typeface="ＭＳ Ｐゴシック" pitchFamily="1" charset="-128"/>
              </a:rPr>
              <a:pPr/>
              <a:t>9/22/15</a:t>
            </a:fld>
            <a:endParaRPr lang="en-US" smtClean="0">
              <a:latin typeface="Arial" pitchFamily="1" charset="0"/>
              <a:ea typeface="ＭＳ Ｐゴシック" pitchFamily="1" charset="-128"/>
              <a:cs typeface="ＭＳ Ｐゴシック" pitchFamily="1" charset="-128"/>
            </a:endParaRPr>
          </a:p>
        </p:txBody>
      </p:sp>
      <p:sp>
        <p:nvSpPr>
          <p:cNvPr id="40965" name="Slide Number Placeholder 4"/>
          <p:cNvSpPr>
            <a:spLocks noGrp="1"/>
          </p:cNvSpPr>
          <p:nvPr>
            <p:ph type="sldNum" sz="quarter" idx="5"/>
          </p:nvPr>
        </p:nvSpPr>
        <p:spPr>
          <a:noFill/>
        </p:spPr>
        <p:txBody>
          <a:bodyPr/>
          <a:lstStyle/>
          <a:p>
            <a:fld id="{7A4037E1-CC2F-B547-9B6A-48786664490E}" type="slidenum">
              <a:rPr lang="en-US" smtClean="0">
                <a:latin typeface="Arial" pitchFamily="1" charset="0"/>
                <a:ea typeface="ＭＳ Ｐゴシック" pitchFamily="1" charset="-128"/>
                <a:cs typeface="ＭＳ Ｐゴシック" pitchFamily="1" charset="-128"/>
              </a:rPr>
              <a:pPr/>
              <a:t>36</a:t>
            </a:fld>
            <a:endParaRPr lang="en-US" smtClean="0">
              <a:latin typeface="Arial" pitchFamily="1" charset="0"/>
              <a:ea typeface="ＭＳ Ｐゴシック" pitchFamily="1" charset="-128"/>
              <a:cs typeface="ＭＳ Ｐゴシック" pitchFamily="1" charset="-128"/>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p:cNvSpPr>
          <p:nvPr>
            <p:ph type="sldImg"/>
          </p:nvPr>
        </p:nvSpPr>
        <p:spPr>
          <a:ln/>
        </p:spPr>
      </p:sp>
      <p:sp>
        <p:nvSpPr>
          <p:cNvPr id="40963" name="Notes Placeholder 2"/>
          <p:cNvSpPr>
            <a:spLocks noGrp="1"/>
          </p:cNvSpPr>
          <p:nvPr>
            <p:ph type="body" idx="1"/>
          </p:nvPr>
        </p:nvSpPr>
        <p:spPr>
          <a:noFill/>
          <a:ln/>
        </p:spPr>
        <p:txBody>
          <a:bodyPr/>
          <a:lstStyle/>
          <a:p>
            <a:r>
              <a:rPr lang="en-US" dirty="0" smtClean="0">
                <a:latin typeface="Arial" pitchFamily="1" charset="0"/>
                <a:ea typeface="ＭＳ Ｐゴシック" pitchFamily="1" charset="-128"/>
                <a:cs typeface="ＭＳ Ｐゴシック" pitchFamily="1" charset="-128"/>
              </a:rPr>
              <a:t>We are open, mostly virtual and very accessible.</a:t>
            </a:r>
          </a:p>
          <a:p>
            <a:endParaRPr lang="en-US" dirty="0">
              <a:latin typeface="Arial" pitchFamily="1" charset="0"/>
              <a:ea typeface="ＭＳ Ｐゴシック" pitchFamily="1" charset="-128"/>
              <a:cs typeface="ＭＳ Ｐゴシック" pitchFamily="1" charset="-128"/>
            </a:endParaRPr>
          </a:p>
          <a:p>
            <a:r>
              <a:rPr lang="en-US" dirty="0" smtClean="0">
                <a:latin typeface="Arial" pitchFamily="1" charset="0"/>
                <a:ea typeface="ＭＳ Ｐゴシック" pitchFamily="1" charset="-128"/>
                <a:cs typeface="ＭＳ Ｐゴシック" pitchFamily="1" charset="-128"/>
              </a:rPr>
              <a:t>The only membership criteria is interest in energy efficient HPC</a:t>
            </a:r>
          </a:p>
          <a:p>
            <a:endParaRPr lang="en-US" dirty="0">
              <a:latin typeface="Arial" pitchFamily="1" charset="0"/>
              <a:ea typeface="ＭＳ Ｐゴシック" pitchFamily="1" charset="-128"/>
              <a:cs typeface="ＭＳ Ｐゴシック" pitchFamily="1" charset="-128"/>
            </a:endParaRPr>
          </a:p>
          <a:p>
            <a:r>
              <a:rPr lang="en-US" dirty="0" smtClean="0">
                <a:latin typeface="Arial" pitchFamily="1" charset="0"/>
                <a:ea typeface="ＭＳ Ｐゴシック" pitchFamily="1" charset="-128"/>
                <a:cs typeface="ＭＳ Ｐゴシック" pitchFamily="1" charset="-128"/>
              </a:rPr>
              <a:t>Caveat- not a vehicle for product promotion.</a:t>
            </a:r>
          </a:p>
          <a:p>
            <a:endParaRPr lang="en-US" dirty="0">
              <a:latin typeface="Arial" pitchFamily="1" charset="0"/>
              <a:ea typeface="ＭＳ Ｐゴシック" pitchFamily="1" charset="-128"/>
              <a:cs typeface="ＭＳ Ｐゴシック" pitchFamily="1" charset="-128"/>
            </a:endParaRPr>
          </a:p>
          <a:p>
            <a:r>
              <a:rPr lang="en-US" dirty="0" smtClean="0">
                <a:latin typeface="Arial" pitchFamily="1" charset="0"/>
                <a:ea typeface="ＭＳ Ｐゴシック" pitchFamily="1" charset="-128"/>
                <a:cs typeface="ＭＳ Ｐゴシック" pitchFamily="1" charset="-128"/>
              </a:rPr>
              <a:t>We use teleconference meetings and webinars.  </a:t>
            </a:r>
          </a:p>
          <a:p>
            <a:endParaRPr lang="en-US" dirty="0">
              <a:latin typeface="Arial" pitchFamily="1" charset="0"/>
              <a:ea typeface="ＭＳ Ｐゴシック" pitchFamily="1" charset="-128"/>
              <a:cs typeface="ＭＳ Ｐゴシック" pitchFamily="1" charset="-128"/>
            </a:endParaRPr>
          </a:p>
          <a:p>
            <a:r>
              <a:rPr lang="en-US" dirty="0" smtClean="0">
                <a:latin typeface="Arial" pitchFamily="1" charset="0"/>
                <a:ea typeface="ＭＳ Ｐゴシック" pitchFamily="1" charset="-128"/>
                <a:cs typeface="ＭＳ Ｐゴシック" pitchFamily="1" charset="-128"/>
              </a:rPr>
              <a:t>For face-to-face interaction, we leverage major supercomputing conferences such as SC and ISC. </a:t>
            </a:r>
          </a:p>
          <a:p>
            <a:endParaRPr lang="en-US" dirty="0">
              <a:latin typeface="Arial" pitchFamily="1" charset="0"/>
              <a:ea typeface="ＭＳ Ｐゴシック" pitchFamily="1" charset="-128"/>
              <a:cs typeface="ＭＳ Ｐゴシック" pitchFamily="1" charset="-128"/>
            </a:endParaRPr>
          </a:p>
          <a:p>
            <a:r>
              <a:rPr lang="en-US" dirty="0" smtClean="0">
                <a:latin typeface="Arial" pitchFamily="1" charset="0"/>
                <a:ea typeface="ＭＳ Ｐゴシック" pitchFamily="1" charset="-128"/>
                <a:cs typeface="ＭＳ Ｐゴシック" pitchFamily="1" charset="-128"/>
              </a:rPr>
              <a:t>Our physical output is papers, documents, our website and a linked-in group.</a:t>
            </a:r>
          </a:p>
        </p:txBody>
      </p:sp>
      <p:sp>
        <p:nvSpPr>
          <p:cNvPr id="40964" name="Date Placeholder 3"/>
          <p:cNvSpPr>
            <a:spLocks noGrp="1"/>
          </p:cNvSpPr>
          <p:nvPr>
            <p:ph type="dt" sz="quarter" idx="1"/>
          </p:nvPr>
        </p:nvSpPr>
        <p:spPr>
          <a:noFill/>
        </p:spPr>
        <p:txBody>
          <a:bodyPr/>
          <a:lstStyle/>
          <a:p>
            <a:fld id="{2DB81B7D-8E6C-2D4A-BEE0-584CC7CA8DAD}" type="datetime1">
              <a:rPr lang="en-US" smtClean="0">
                <a:latin typeface="Arial" pitchFamily="1" charset="0"/>
                <a:ea typeface="ＭＳ Ｐゴシック" pitchFamily="1" charset="-128"/>
                <a:cs typeface="ＭＳ Ｐゴシック" pitchFamily="1" charset="-128"/>
              </a:rPr>
              <a:pPr/>
              <a:t>9/22/15</a:t>
            </a:fld>
            <a:endParaRPr lang="en-US" smtClean="0">
              <a:latin typeface="Arial" pitchFamily="1" charset="0"/>
              <a:ea typeface="ＭＳ Ｐゴシック" pitchFamily="1" charset="-128"/>
              <a:cs typeface="ＭＳ Ｐゴシック" pitchFamily="1" charset="-128"/>
            </a:endParaRPr>
          </a:p>
        </p:txBody>
      </p:sp>
      <p:sp>
        <p:nvSpPr>
          <p:cNvPr id="40965" name="Slide Number Placeholder 4"/>
          <p:cNvSpPr>
            <a:spLocks noGrp="1"/>
          </p:cNvSpPr>
          <p:nvPr>
            <p:ph type="sldNum" sz="quarter" idx="5"/>
          </p:nvPr>
        </p:nvSpPr>
        <p:spPr>
          <a:noFill/>
        </p:spPr>
        <p:txBody>
          <a:bodyPr/>
          <a:lstStyle/>
          <a:p>
            <a:fld id="{7A4037E1-CC2F-B547-9B6A-48786664490E}" type="slidenum">
              <a:rPr lang="en-US" smtClean="0">
                <a:latin typeface="Arial" pitchFamily="1" charset="0"/>
                <a:ea typeface="ＭＳ Ｐゴシック" pitchFamily="1" charset="-128"/>
                <a:cs typeface="ＭＳ Ｐゴシック" pitchFamily="1" charset="-128"/>
              </a:rPr>
              <a:pPr/>
              <a:t>37</a:t>
            </a:fld>
            <a:endParaRPr lang="en-US" smtClean="0">
              <a:latin typeface="Arial" pitchFamily="1" charset="0"/>
              <a:ea typeface="ＭＳ Ｐゴシック" pitchFamily="1" charset="-128"/>
              <a:cs typeface="ＭＳ Ｐゴシック" pitchFamily="1" charset="-128"/>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a:t>
            </a:r>
            <a:r>
              <a:rPr lang="en-US" baseline="0" dirty="0" smtClean="0"/>
              <a:t> I’d like to invite you to participate in our SC15 events.</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38</a:t>
            </a:fld>
            <a:endParaRPr lang="en-US"/>
          </a:p>
        </p:txBody>
      </p:sp>
    </p:spTree>
    <p:extLst>
      <p:ext uri="{BB962C8B-B14F-4D97-AF65-F5344CB8AC3E}">
        <p14:creationId xmlns:p14="http://schemas.microsoft.com/office/powerpoint/2010/main" val="21566092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CEC2C1-41F3-7C40-A839-E21DB27D2D90}" type="slidenum">
              <a:rPr lang="en-US" smtClean="0"/>
              <a:t>39</a:t>
            </a:fld>
            <a:endParaRPr lang="en-US"/>
          </a:p>
        </p:txBody>
      </p:sp>
    </p:spTree>
    <p:extLst>
      <p:ext uri="{BB962C8B-B14F-4D97-AF65-F5344CB8AC3E}">
        <p14:creationId xmlns:p14="http://schemas.microsoft.com/office/powerpoint/2010/main" val="32953148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closer look at PUE.</a:t>
            </a:r>
          </a:p>
          <a:p>
            <a:endParaRPr lang="en-US" dirty="0"/>
          </a:p>
          <a:p>
            <a:r>
              <a:rPr lang="en-US" dirty="0" smtClean="0"/>
              <a:t>It is almost 10 years old and has gained traction internationally.</a:t>
            </a:r>
          </a:p>
          <a:p>
            <a:endParaRPr lang="en-US" dirty="0"/>
          </a:p>
          <a:p>
            <a:r>
              <a:rPr lang="en-US" dirty="0" smtClean="0"/>
              <a:t>When it first started, PUE was 2.5. </a:t>
            </a:r>
          </a:p>
          <a:p>
            <a:endParaRPr lang="en-US" dirty="0"/>
          </a:p>
          <a:p>
            <a:r>
              <a:rPr lang="en-US" dirty="0" smtClean="0"/>
              <a:t>It was 1.8 in 2013.</a:t>
            </a:r>
          </a:p>
          <a:p>
            <a:endParaRPr lang="en-US" dirty="0"/>
          </a:p>
          <a:p>
            <a:r>
              <a:rPr lang="en-US" dirty="0" smtClean="0"/>
              <a:t>And best in class PUEs were 1.3 and below.</a:t>
            </a:r>
          </a:p>
          <a:p>
            <a:endParaRPr lang="en-US" dirty="0"/>
          </a:p>
          <a:p>
            <a:r>
              <a:rPr lang="en-US" dirty="0" smtClean="0"/>
              <a:t>NREL and others boast sub 1.1.  This is excellent.</a:t>
            </a:r>
          </a:p>
          <a:p>
            <a:endParaRPr lang="en-US" dirty="0"/>
          </a:p>
          <a:p>
            <a:r>
              <a:rPr lang="en-US" dirty="0" smtClean="0"/>
              <a:t>Clearly, there have been marked improvements in data center energy efficiency over the last 10 years.</a:t>
            </a:r>
          </a:p>
          <a:p>
            <a:endParaRPr lang="en-US" dirty="0"/>
          </a:p>
          <a:p>
            <a:r>
              <a:rPr lang="en-US" dirty="0" smtClean="0"/>
              <a:t>PUE is a metric that has been used to track that improvement.</a:t>
            </a:r>
          </a:p>
          <a:p>
            <a:endParaRPr lang="en-US" dirty="0"/>
          </a:p>
          <a:p>
            <a:r>
              <a:rPr lang="en-US" dirty="0" smtClean="0"/>
              <a:t>PUE might even have been a metric that helped to drive that improvement.</a:t>
            </a:r>
          </a:p>
          <a:p>
            <a:endParaRPr lang="en-US" dirty="0"/>
          </a:p>
          <a:p>
            <a:r>
              <a:rPr lang="en-US" dirty="0" smtClean="0"/>
              <a:t>With PUEs approaching 1, however, its utility to track and drive improvement may be diminishing.</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4</a:t>
            </a:fld>
            <a:endParaRPr lang="en-US" dirty="0"/>
          </a:p>
        </p:txBody>
      </p:sp>
    </p:spTree>
    <p:extLst>
      <p:ext uri="{BB962C8B-B14F-4D97-AF65-F5344CB8AC3E}">
        <p14:creationId xmlns:p14="http://schemas.microsoft.com/office/powerpoint/2010/main" val="95452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think everyone here knows the definition of PUE, but here it is in case you need refreshing.</a:t>
            </a:r>
          </a:p>
          <a:p>
            <a:endParaRPr lang="en-US" dirty="0"/>
          </a:p>
          <a:p>
            <a:r>
              <a:rPr lang="en-US" dirty="0" smtClean="0"/>
              <a:t>PUE is the ratio of total energy consumed by the data center divided by that portion of the energy that is consumed by the IT equipment.</a:t>
            </a:r>
          </a:p>
          <a:p>
            <a:endParaRPr lang="en-US" dirty="0"/>
          </a:p>
          <a:p>
            <a:r>
              <a:rPr lang="en-US" dirty="0" smtClean="0"/>
              <a:t>So, the numerator includes energy for cooling, power distribution and other miscellaneous things like </a:t>
            </a:r>
            <a:r>
              <a:rPr lang="en-US" dirty="0"/>
              <a:t>lighting, in addition to the energy consumed by IT </a:t>
            </a:r>
            <a:r>
              <a:rPr lang="en-US" dirty="0" smtClean="0"/>
              <a:t>equipment.  </a:t>
            </a:r>
          </a:p>
          <a:p>
            <a:endParaRPr lang="en-US" dirty="0"/>
          </a:p>
          <a:p>
            <a:r>
              <a:rPr lang="en-US" dirty="0" smtClean="0"/>
              <a:t>Whereas the denominator is simply the energy consumed by the IT equipment.</a:t>
            </a:r>
          </a:p>
          <a:p>
            <a:endParaRPr lang="en-US" dirty="0"/>
          </a:p>
          <a:p>
            <a:r>
              <a:rPr lang="en-US" dirty="0" smtClean="0"/>
              <a:t>It is always greater than 1.</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5</a:t>
            </a:fld>
            <a:endParaRPr lang="en-US" dirty="0"/>
          </a:p>
        </p:txBody>
      </p:sp>
    </p:spTree>
    <p:extLst>
      <p:ext uri="{BB962C8B-B14F-4D97-AF65-F5344CB8AC3E}">
        <p14:creationId xmlns:p14="http://schemas.microsoft.com/office/powerpoint/2010/main" val="32645027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limitation of the PUE metric arises because IT equipment energy measurements may include energy used for cooling, like internal fans.</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6</a:t>
            </a:fld>
            <a:endParaRPr lang="en-US"/>
          </a:p>
        </p:txBody>
      </p:sp>
    </p:spTree>
    <p:extLst>
      <p:ext uri="{BB962C8B-B14F-4D97-AF65-F5344CB8AC3E}">
        <p14:creationId xmlns:p14="http://schemas.microsoft.com/office/powerpoint/2010/main" val="1904635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Take three very simple examples.</a:t>
            </a:r>
          </a:p>
          <a:p>
            <a:endParaRPr lang="en-US" dirty="0"/>
          </a:p>
          <a:p>
            <a:r>
              <a:rPr lang="en-US" dirty="0"/>
              <a:t>D</a:t>
            </a:r>
            <a:r>
              <a:rPr lang="en-US" dirty="0" smtClean="0"/>
              <a:t>ata center A has external and internal fans.</a:t>
            </a:r>
            <a:endParaRPr lang="en-US" dirty="0"/>
          </a:p>
          <a:p>
            <a:r>
              <a:rPr lang="en-US" dirty="0" smtClean="0"/>
              <a:t>Data center B has only internal fans.</a:t>
            </a:r>
            <a:endParaRPr lang="en-US" dirty="0"/>
          </a:p>
          <a:p>
            <a:r>
              <a:rPr lang="en-US" dirty="0" smtClean="0"/>
              <a:t>Data center C has only external fans.</a:t>
            </a:r>
          </a:p>
          <a:p>
            <a:endParaRPr lang="en-US" dirty="0"/>
          </a:p>
          <a:p>
            <a:r>
              <a:rPr lang="en-US" dirty="0" smtClean="0"/>
              <a:t>The PUE for Data Center B</a:t>
            </a:r>
            <a:r>
              <a:rPr lang="en-US" baseline="0" dirty="0" smtClean="0"/>
              <a:t> will be the lowest, or best.</a:t>
            </a:r>
          </a:p>
          <a:p>
            <a:r>
              <a:rPr lang="en-US" baseline="0" dirty="0" smtClean="0"/>
              <a:t>The PUE for Data Center C would be the highest, or worst.</a:t>
            </a:r>
          </a:p>
          <a:p>
            <a:r>
              <a:rPr lang="en-US" baseline="0" dirty="0" smtClean="0"/>
              <a:t>And the PUE for Data Center A would be in-between.</a:t>
            </a:r>
          </a:p>
          <a:p>
            <a:endParaRPr lang="en-US" baseline="0" dirty="0" smtClean="0"/>
          </a:p>
          <a:p>
            <a:r>
              <a:rPr lang="en-US" baseline="0" dirty="0" smtClean="0"/>
              <a:t>But, is Data Center B the most energy efficient?</a:t>
            </a:r>
            <a:r>
              <a:rPr lang="en-US" dirty="0" smtClean="0"/>
              <a:t>  </a:t>
            </a:r>
            <a:r>
              <a:rPr lang="en-US" baseline="0" dirty="0" smtClean="0"/>
              <a:t>We don’t know.  There isn’t enough</a:t>
            </a:r>
            <a:r>
              <a:rPr lang="en-US" dirty="0" smtClean="0"/>
              <a:t> information to answer this question.</a:t>
            </a:r>
            <a:endParaRPr lang="en-US" baseline="0" dirty="0" smtClean="0"/>
          </a:p>
          <a:p>
            <a:endParaRPr lang="en-US" baseline="0" dirty="0" smtClean="0"/>
          </a:p>
          <a:p>
            <a:r>
              <a:rPr lang="en-US" baseline="0" dirty="0" smtClean="0"/>
              <a:t>Later today, Ram </a:t>
            </a:r>
            <a:r>
              <a:rPr lang="en-US" baseline="0" dirty="0" err="1" smtClean="0"/>
              <a:t>Nagappan</a:t>
            </a:r>
            <a:r>
              <a:rPr lang="en-US" baseline="0" dirty="0" smtClean="0"/>
              <a:t> will be talking about another metric, </a:t>
            </a:r>
            <a:r>
              <a:rPr lang="en-US" baseline="0" dirty="0" err="1" smtClean="0"/>
              <a:t>iTUE</a:t>
            </a:r>
            <a:r>
              <a:rPr lang="en-US" baseline="0" dirty="0" smtClean="0"/>
              <a:t>, that helps remove the ambiguity of whether</a:t>
            </a:r>
            <a:r>
              <a:rPr lang="en-US" dirty="0" smtClean="0"/>
              <a:t> or not fans are included in the IT measurements</a:t>
            </a:r>
            <a:r>
              <a:rPr lang="en-US" baseline="0" dirty="0" smtClean="0"/>
              <a:t>.  </a:t>
            </a:r>
          </a:p>
          <a:p>
            <a:endParaRPr lang="en-US" baseline="0" dirty="0" smtClean="0"/>
          </a:p>
          <a:p>
            <a:r>
              <a:rPr lang="en-US" baseline="0" dirty="0" smtClean="0"/>
              <a:t>By the way, </a:t>
            </a:r>
            <a:r>
              <a:rPr lang="en-US" baseline="0" dirty="0" err="1" smtClean="0"/>
              <a:t>iTUE</a:t>
            </a:r>
            <a:r>
              <a:rPr lang="en-US" baseline="0" dirty="0" smtClean="0"/>
              <a:t> is a metric that has been developed by a team within the EE HPC WG. </a:t>
            </a:r>
          </a:p>
          <a:p>
            <a:endParaRPr lang="en-US" baseline="0" dirty="0" smtClean="0"/>
          </a:p>
          <a:p>
            <a:r>
              <a:rPr lang="en-US" baseline="0" dirty="0" smtClean="0"/>
              <a:t>The </a:t>
            </a:r>
            <a:r>
              <a:rPr lang="en-US" baseline="0" dirty="0" err="1" smtClean="0"/>
              <a:t>iTUE</a:t>
            </a:r>
            <a:r>
              <a:rPr lang="en-US" baseline="0" dirty="0" smtClean="0"/>
              <a:t> metric has been tested by various sites including Oak Ridge National Laboratory, Lawrence Livermore National Laboratory and the Leibniz Supercomputing Center.</a:t>
            </a:r>
          </a:p>
          <a:p>
            <a:endParaRPr lang="en-US" baseline="0" dirty="0" smtClean="0"/>
          </a:p>
          <a:p>
            <a:r>
              <a:rPr lang="en-US" baseline="0" dirty="0" smtClean="0"/>
              <a:t>The team is looking for other sites who are willing to test the metric, so please let me know if you are interested.</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7</a:t>
            </a:fld>
            <a:endParaRPr lang="en-US"/>
          </a:p>
        </p:txBody>
      </p:sp>
    </p:spTree>
    <p:extLst>
      <p:ext uri="{BB962C8B-B14F-4D97-AF65-F5344CB8AC3E}">
        <p14:creationId xmlns:p14="http://schemas.microsoft.com/office/powerpoint/2010/main" val="3273629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Limitations don’t make a bad metric, limitations are inherent in all metrics.  </a:t>
            </a:r>
            <a:r>
              <a:rPr lang="en-US" dirty="0" smtClean="0"/>
              <a:t>The limitations have to be understood as part of using metrics.</a:t>
            </a:r>
          </a:p>
          <a:p>
            <a:endParaRPr lang="en-US" dirty="0"/>
          </a:p>
          <a:p>
            <a:r>
              <a:rPr lang="en-US" dirty="0" smtClean="0"/>
              <a:t>So</a:t>
            </a:r>
            <a:r>
              <a:rPr lang="en-US" dirty="0"/>
              <a:t>, </a:t>
            </a:r>
            <a:r>
              <a:rPr lang="en-US" dirty="0" smtClean="0"/>
              <a:t>again, what </a:t>
            </a:r>
            <a:r>
              <a:rPr lang="en-US" dirty="0"/>
              <a:t>makes a good metric?</a:t>
            </a:r>
          </a:p>
          <a:p>
            <a:r>
              <a:rPr lang="en-US" dirty="0"/>
              <a:t> </a:t>
            </a:r>
          </a:p>
          <a:p>
            <a:r>
              <a:rPr lang="en-US" dirty="0"/>
              <a:t>The answer is easy; a good metric is one that is simple, easy to measure, actionable and, most importantly, it has to </a:t>
            </a:r>
            <a:r>
              <a:rPr lang="en-US" dirty="0" smtClean="0"/>
              <a:t>matter.</a:t>
            </a:r>
          </a:p>
          <a:p>
            <a:endParaRPr lang="en-US" dirty="0"/>
          </a:p>
          <a:p>
            <a:r>
              <a:rPr lang="en-US" dirty="0" smtClean="0"/>
              <a:t>In </a:t>
            </a:r>
            <a:r>
              <a:rPr lang="en-US" dirty="0"/>
              <a:t>other words, a good metric should link strongly with a clear goal.  </a:t>
            </a:r>
            <a:endParaRPr lang="en-US" dirty="0" smtClean="0"/>
          </a:p>
          <a:p>
            <a:endParaRPr lang="en-US" dirty="0"/>
          </a:p>
          <a:p>
            <a:r>
              <a:rPr lang="en-US" dirty="0" smtClean="0"/>
              <a:t>Metrics </a:t>
            </a:r>
            <a:r>
              <a:rPr lang="en-US" dirty="0"/>
              <a:t>are indicators to measure and track progress towards objectives and goals.  </a:t>
            </a:r>
            <a:endParaRPr lang="en-US" dirty="0" smtClean="0"/>
          </a:p>
          <a:p>
            <a:endParaRPr lang="en-US" dirty="0"/>
          </a:p>
          <a:p>
            <a:r>
              <a:rPr lang="en-US" dirty="0" smtClean="0"/>
              <a:t>They </a:t>
            </a:r>
            <a:r>
              <a:rPr lang="en-US" dirty="0"/>
              <a:t>can be direct or indirect, quantitative or qualitative and they are generally most useful when they are used as part of a continual improvement process.  </a:t>
            </a:r>
          </a:p>
          <a:p>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8</a:t>
            </a:fld>
            <a:endParaRPr lang="en-US"/>
          </a:p>
        </p:txBody>
      </p:sp>
    </p:spTree>
    <p:extLst>
      <p:ext uri="{BB962C8B-B14F-4D97-AF65-F5344CB8AC3E}">
        <p14:creationId xmlns:p14="http://schemas.microsoft.com/office/powerpoint/2010/main" val="12725992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 the continual improvement process.</a:t>
            </a:r>
          </a:p>
          <a:p>
            <a:endParaRPr lang="en-US" dirty="0"/>
          </a:p>
          <a:p>
            <a:r>
              <a:rPr lang="en-US" dirty="0" smtClean="0"/>
              <a:t>The continual </a:t>
            </a:r>
            <a:r>
              <a:rPr lang="en-US" dirty="0"/>
              <a:t>improvement process requires understanding key </a:t>
            </a:r>
            <a:r>
              <a:rPr lang="en-US" dirty="0" smtClean="0"/>
              <a:t>objectives, goals and setting metrics.  </a:t>
            </a:r>
          </a:p>
          <a:p>
            <a:endParaRPr lang="en-US" dirty="0"/>
          </a:p>
          <a:p>
            <a:r>
              <a:rPr lang="en-US" dirty="0" smtClean="0"/>
              <a:t>Then, planning for improvements, implementing changes, measuring results via metrics and reviewing performance.  </a:t>
            </a:r>
            <a:endParaRPr lang="en-US" dirty="0"/>
          </a:p>
        </p:txBody>
      </p:sp>
      <p:sp>
        <p:nvSpPr>
          <p:cNvPr id="4" name="Slide Number Placeholder 3"/>
          <p:cNvSpPr>
            <a:spLocks noGrp="1"/>
          </p:cNvSpPr>
          <p:nvPr>
            <p:ph type="sldNum" sz="quarter" idx="10"/>
          </p:nvPr>
        </p:nvSpPr>
        <p:spPr/>
        <p:txBody>
          <a:bodyPr/>
          <a:lstStyle/>
          <a:p>
            <a:fld id="{97CEC2C1-41F3-7C40-A839-E21DB27D2D90}" type="slidenum">
              <a:rPr lang="en-US" smtClean="0"/>
              <a:t>9</a:t>
            </a:fld>
            <a:endParaRPr lang="en-US"/>
          </a:p>
        </p:txBody>
      </p:sp>
    </p:spTree>
    <p:extLst>
      <p:ext uri="{BB962C8B-B14F-4D97-AF65-F5344CB8AC3E}">
        <p14:creationId xmlns:p14="http://schemas.microsoft.com/office/powerpoint/2010/main" val="722701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D4575D0-723D-AB4B-B088-60D63CA98FE7}" type="datetimeFigureOut">
              <a:rPr lang="en-US" smtClean="0"/>
              <a:t>9/22/15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1653695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D4575D0-723D-AB4B-B088-60D63CA98FE7}" type="datetimeFigureOut">
              <a:rPr lang="en-US" smtClean="0"/>
              <a:t>9/22/15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2760436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D4575D0-723D-AB4B-B088-60D63CA98FE7}" type="datetimeFigureOut">
              <a:rPr lang="en-US" smtClean="0"/>
              <a:t>9/22/15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3464554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D4575D0-723D-AB4B-B088-60D63CA98FE7}" type="datetimeFigureOut">
              <a:rPr lang="en-US" smtClean="0"/>
              <a:t>9/22/15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3723498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D4575D0-723D-AB4B-B088-60D63CA98FE7}" type="datetimeFigureOut">
              <a:rPr lang="en-US" smtClean="0"/>
              <a:t>9/22/15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1336175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D4575D0-723D-AB4B-B088-60D63CA98FE7}" type="datetimeFigureOut">
              <a:rPr lang="en-US" smtClean="0"/>
              <a:t>9/22/15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2854516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D4575D0-723D-AB4B-B088-60D63CA98FE7}" type="datetimeFigureOut">
              <a:rPr lang="en-US" smtClean="0"/>
              <a:t>9/22/15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3992148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D4575D0-723D-AB4B-B088-60D63CA98FE7}" type="datetimeFigureOut">
              <a:rPr lang="en-US" smtClean="0"/>
              <a:t>9/22/15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2916369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4575D0-723D-AB4B-B088-60D63CA98FE7}" type="datetimeFigureOut">
              <a:rPr lang="en-US" smtClean="0"/>
              <a:t>9/22/15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531372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D4575D0-723D-AB4B-B088-60D63CA98FE7}" type="datetimeFigureOut">
              <a:rPr lang="en-US" smtClean="0"/>
              <a:t>9/22/15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1475815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D4575D0-723D-AB4B-B088-60D63CA98FE7}" type="datetimeFigureOut">
              <a:rPr lang="en-US" smtClean="0"/>
              <a:t>9/22/15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D07951-70FF-2440-9BC2-1F36F20C4E6C}" type="slidenum">
              <a:rPr lang="en-US" smtClean="0"/>
              <a:t>‹#›</a:t>
            </a:fld>
            <a:endParaRPr lang="en-US"/>
          </a:p>
        </p:txBody>
      </p:sp>
    </p:spTree>
    <p:extLst>
      <p:ext uri="{BB962C8B-B14F-4D97-AF65-F5344CB8AC3E}">
        <p14:creationId xmlns:p14="http://schemas.microsoft.com/office/powerpoint/2010/main" val="29341295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4575D0-723D-AB4B-B088-60D63CA98FE7}" type="datetimeFigureOut">
              <a:rPr lang="en-US" smtClean="0"/>
              <a:t>9/22/15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D07951-70FF-2440-9BC2-1F36F20C4E6C}" type="slidenum">
              <a:rPr lang="en-US" smtClean="0"/>
              <a:t>‹#›</a:t>
            </a:fld>
            <a:endParaRPr lang="en-US"/>
          </a:p>
        </p:txBody>
      </p:sp>
    </p:spTree>
    <p:extLst>
      <p:ext uri="{BB962C8B-B14F-4D97-AF65-F5344CB8AC3E}">
        <p14:creationId xmlns:p14="http://schemas.microsoft.com/office/powerpoint/2010/main" val="32850755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datacenterdesign.blogspot.com/2009/07/linkedin-discussion-on-power-usage.html"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hyperlink" Target="http://eehpcwg.lbl.gov" TargetMode="External"/><Relationship Id="rId4" Type="http://schemas.openxmlformats.org/officeDocument/2006/relationships/image" Target="../media/image26.jpeg"/><Relationship Id="rId5"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hyperlink" Target="http://eehpcwg.lbl.gov" TargetMode="External"/><Relationship Id="rId4"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Metrics for HPC Data Center Power Proportionality and Efficiency</a:t>
            </a:r>
            <a:endParaRPr lang="en-US" dirty="0"/>
          </a:p>
        </p:txBody>
      </p:sp>
      <p:sp>
        <p:nvSpPr>
          <p:cNvPr id="3" name="Subtitle 2"/>
          <p:cNvSpPr>
            <a:spLocks noGrp="1"/>
          </p:cNvSpPr>
          <p:nvPr>
            <p:ph type="subTitle" idx="1"/>
          </p:nvPr>
        </p:nvSpPr>
        <p:spPr/>
        <p:txBody>
          <a:bodyPr>
            <a:normAutofit fontScale="92500" lnSpcReduction="20000"/>
          </a:bodyPr>
          <a:lstStyle/>
          <a:p>
            <a:r>
              <a:rPr lang="en-US" dirty="0" smtClean="0"/>
              <a:t>Natalie Bates</a:t>
            </a:r>
          </a:p>
          <a:p>
            <a:r>
              <a:rPr lang="en-US" dirty="0" smtClean="0"/>
              <a:t>The First Workshop on HPC Power Management: Measuring Effectiveness</a:t>
            </a:r>
          </a:p>
          <a:p>
            <a:r>
              <a:rPr lang="en-US" dirty="0" smtClean="0"/>
              <a:t>22 September, 2015</a:t>
            </a:r>
            <a:endParaRPr lang="en-US" dirty="0"/>
          </a:p>
        </p:txBody>
      </p:sp>
      <p:pic>
        <p:nvPicPr>
          <p:cNvPr id="5" name="Picture 4" descr="Screen Shot 2015-09-13 at 9.27.1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376"/>
            <a:ext cx="9144000" cy="426891"/>
          </a:xfrm>
          <a:prstGeom prst="rect">
            <a:avLst/>
          </a:prstGeom>
        </p:spPr>
      </p:pic>
      <p:sp>
        <p:nvSpPr>
          <p:cNvPr id="6" name="Rectangle 5"/>
          <p:cNvSpPr/>
          <p:nvPr/>
        </p:nvSpPr>
        <p:spPr>
          <a:xfrm>
            <a:off x="0" y="6489890"/>
            <a:ext cx="2569934" cy="369332"/>
          </a:xfrm>
          <a:prstGeom prst="rect">
            <a:avLst/>
          </a:prstGeom>
        </p:spPr>
        <p:txBody>
          <a:bodyPr wrap="none">
            <a:spAutoFit/>
          </a:bodyPr>
          <a:lstStyle/>
          <a:p>
            <a:r>
              <a:rPr lang="en-US" dirty="0" smtClean="0"/>
              <a:t>https://</a:t>
            </a:r>
            <a:r>
              <a:rPr lang="en-US" dirty="0" err="1" smtClean="0"/>
              <a:t>eehpcwg.llnl.gov</a:t>
            </a:r>
            <a:r>
              <a:rPr lang="en-US" dirty="0" smtClean="0"/>
              <a:t>/</a:t>
            </a:r>
            <a:endParaRPr lang="en-US" dirty="0"/>
          </a:p>
        </p:txBody>
      </p:sp>
    </p:spTree>
    <p:extLst>
      <p:ext uri="{BB962C8B-B14F-4D97-AF65-F5344CB8AC3E}">
        <p14:creationId xmlns:p14="http://schemas.microsoft.com/office/powerpoint/2010/main" val="14239307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“based on real story”</a:t>
            </a:r>
            <a:endParaRPr lang="en-US" dirty="0"/>
          </a:p>
        </p:txBody>
      </p:sp>
      <p:sp>
        <p:nvSpPr>
          <p:cNvPr id="4" name="Rectangle 3"/>
          <p:cNvSpPr/>
          <p:nvPr/>
        </p:nvSpPr>
        <p:spPr>
          <a:xfrm>
            <a:off x="3302000" y="1622778"/>
            <a:ext cx="2342444" cy="81844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endParaRPr lang="en-US" dirty="0" smtClean="0"/>
          </a:p>
          <a:p>
            <a:r>
              <a:rPr lang="en-US" dirty="0" smtClean="0"/>
              <a:t>Reduce infrastructure overhead: measured by PUE</a:t>
            </a:r>
          </a:p>
          <a:p>
            <a:r>
              <a:rPr lang="en-US" dirty="0" smtClean="0"/>
              <a:t> </a:t>
            </a:r>
          </a:p>
        </p:txBody>
      </p:sp>
      <p:sp>
        <p:nvSpPr>
          <p:cNvPr id="5" name="Rectangle 4"/>
          <p:cNvSpPr/>
          <p:nvPr/>
        </p:nvSpPr>
        <p:spPr>
          <a:xfrm>
            <a:off x="6067774" y="3031067"/>
            <a:ext cx="2342444" cy="81844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Dynamic controls for liquid cooling</a:t>
            </a:r>
            <a:endParaRPr lang="en-US" dirty="0"/>
          </a:p>
        </p:txBody>
      </p:sp>
      <p:sp>
        <p:nvSpPr>
          <p:cNvPr id="6" name="Rectangle 5"/>
          <p:cNvSpPr/>
          <p:nvPr/>
        </p:nvSpPr>
        <p:spPr>
          <a:xfrm>
            <a:off x="3302000" y="4552245"/>
            <a:ext cx="2342444" cy="81844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Fixed to variable frequency drives</a:t>
            </a:r>
            <a:endParaRPr lang="en-US" dirty="0"/>
          </a:p>
        </p:txBody>
      </p:sp>
      <p:sp>
        <p:nvSpPr>
          <p:cNvPr id="7" name="Rectangle 6"/>
          <p:cNvSpPr/>
          <p:nvPr/>
        </p:nvSpPr>
        <p:spPr>
          <a:xfrm>
            <a:off x="677336" y="3031067"/>
            <a:ext cx="2342444" cy="81844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Energy savings demonstrated</a:t>
            </a:r>
            <a:endParaRPr lang="en-US" dirty="0"/>
          </a:p>
        </p:txBody>
      </p:sp>
      <p:sp>
        <p:nvSpPr>
          <p:cNvPr id="8" name="Circular Arrow 7"/>
          <p:cNvSpPr/>
          <p:nvPr/>
        </p:nvSpPr>
        <p:spPr>
          <a:xfrm rot="2924176">
            <a:off x="5829658" y="1948744"/>
            <a:ext cx="1086556" cy="984956"/>
          </a:xfrm>
          <a:prstGeom prst="circular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Circular Arrow 8"/>
          <p:cNvSpPr/>
          <p:nvPr/>
        </p:nvSpPr>
        <p:spPr>
          <a:xfrm rot="8324176">
            <a:off x="5847309" y="4274254"/>
            <a:ext cx="1086556" cy="984956"/>
          </a:xfrm>
          <a:prstGeom prst="circular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0" name="Circular Arrow 9"/>
          <p:cNvSpPr/>
          <p:nvPr/>
        </p:nvSpPr>
        <p:spPr>
          <a:xfrm rot="8324176" flipH="1" flipV="1">
            <a:off x="2115644" y="1960034"/>
            <a:ext cx="1086556" cy="984956"/>
          </a:xfrm>
          <a:prstGeom prst="circular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1" name="Circular Arrow 10"/>
          <p:cNvSpPr/>
          <p:nvPr/>
        </p:nvSpPr>
        <p:spPr>
          <a:xfrm rot="2924176" flipH="1" flipV="1">
            <a:off x="2133295" y="4285544"/>
            <a:ext cx="1086556" cy="984956"/>
          </a:xfrm>
          <a:prstGeom prst="circular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Oval 11"/>
          <p:cNvSpPr/>
          <p:nvPr/>
        </p:nvSpPr>
        <p:spPr>
          <a:xfrm>
            <a:off x="3189111" y="2878667"/>
            <a:ext cx="2568222" cy="1284111"/>
          </a:xfrm>
          <a:prstGeom prst="ellipse">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smtClean="0"/>
              <a:t>Maximize </a:t>
            </a:r>
            <a:r>
              <a:rPr lang="en-US" sz="2200" dirty="0" err="1" smtClean="0"/>
              <a:t>QoS</a:t>
            </a:r>
            <a:r>
              <a:rPr lang="en-US" sz="2200" dirty="0" smtClean="0"/>
              <a:t> and minimize TCO</a:t>
            </a:r>
            <a:endParaRPr lang="en-US" sz="2200" dirty="0"/>
          </a:p>
        </p:txBody>
      </p:sp>
    </p:spTree>
    <p:extLst>
      <p:ext uri="{BB962C8B-B14F-4D97-AF65-F5344CB8AC3E}">
        <p14:creationId xmlns:p14="http://schemas.microsoft.com/office/powerpoint/2010/main" val="281244393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Energy efficiency improvements. </a:t>
            </a:r>
            <a:br>
              <a:rPr lang="en-US" dirty="0" smtClean="0"/>
            </a:br>
            <a:r>
              <a:rPr lang="en-US" dirty="0" smtClean="0"/>
              <a:t>No silver bullet…</a:t>
            </a:r>
            <a:endParaRPr lang="en-US" dirty="0"/>
          </a:p>
        </p:txBody>
      </p:sp>
      <p:pic>
        <p:nvPicPr>
          <p:cNvPr id="4" name="Picture 3"/>
          <p:cNvPicPr>
            <a:picLocks noChangeAspect="1"/>
          </p:cNvPicPr>
          <p:nvPr/>
        </p:nvPicPr>
        <p:blipFill>
          <a:blip r:embed="rId3"/>
          <a:stretch>
            <a:fillRect/>
          </a:stretch>
        </p:blipFill>
        <p:spPr>
          <a:xfrm rot="5400000">
            <a:off x="1397000" y="2411605"/>
            <a:ext cx="2325512" cy="2339606"/>
          </a:xfrm>
          <a:prstGeom prst="rect">
            <a:avLst/>
          </a:prstGeom>
        </p:spPr>
      </p:pic>
      <p:pic>
        <p:nvPicPr>
          <p:cNvPr id="5" name="Picture 4"/>
          <p:cNvPicPr>
            <a:picLocks noChangeAspect="1"/>
          </p:cNvPicPr>
          <p:nvPr/>
        </p:nvPicPr>
        <p:blipFill>
          <a:blip r:embed="rId4"/>
          <a:stretch>
            <a:fillRect/>
          </a:stretch>
        </p:blipFill>
        <p:spPr>
          <a:xfrm>
            <a:off x="4799189" y="2579511"/>
            <a:ext cx="3060700" cy="2171700"/>
          </a:xfrm>
          <a:prstGeom prst="rect">
            <a:avLst/>
          </a:prstGeom>
        </p:spPr>
      </p:pic>
      <p:sp>
        <p:nvSpPr>
          <p:cNvPr id="7" name="Title 1"/>
          <p:cNvSpPr txBox="1">
            <a:spLocks/>
          </p:cNvSpPr>
          <p:nvPr/>
        </p:nvSpPr>
        <p:spPr>
          <a:xfrm>
            <a:off x="457200" y="5168371"/>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4000" dirty="0" smtClean="0"/>
              <a:t>… lots of silver BBs.</a:t>
            </a:r>
            <a:endParaRPr lang="en-US" sz="4000" dirty="0"/>
          </a:p>
        </p:txBody>
      </p:sp>
    </p:spTree>
    <p:extLst>
      <p:ext uri="{BB962C8B-B14F-4D97-AF65-F5344CB8AC3E}">
        <p14:creationId xmlns:p14="http://schemas.microsoft.com/office/powerpoint/2010/main" val="2301613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Facebook BBs include data centers</a:t>
            </a:r>
            <a:endParaRPr lang="en-US" dirty="0"/>
          </a:p>
        </p:txBody>
      </p:sp>
      <p:pic>
        <p:nvPicPr>
          <p:cNvPr id="5" name="Picture 4" descr="Screen Shot 2015-09-19 at 11.23.35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4022" y="1417638"/>
            <a:ext cx="7972778" cy="4978635"/>
          </a:xfrm>
          <a:prstGeom prst="rect">
            <a:avLst/>
          </a:prstGeom>
        </p:spPr>
      </p:pic>
    </p:spTree>
    <p:extLst>
      <p:ext uri="{BB962C8B-B14F-4D97-AF65-F5344CB8AC3E}">
        <p14:creationId xmlns:p14="http://schemas.microsoft.com/office/powerpoint/2010/main" val="280483979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Look for synergies</a:t>
            </a:r>
            <a:endParaRPr lang="en-US" dirty="0"/>
          </a:p>
        </p:txBody>
      </p:sp>
      <p:pic>
        <p:nvPicPr>
          <p:cNvPr id="4" name="Picture 3" descr="Screen Shot 2015-09-19 at 11.10.59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226" y="1419659"/>
            <a:ext cx="8212667" cy="5119349"/>
          </a:xfrm>
          <a:prstGeom prst="rect">
            <a:avLst/>
          </a:prstGeom>
        </p:spPr>
      </p:pic>
    </p:spTree>
    <p:extLst>
      <p:ext uri="{BB962C8B-B14F-4D97-AF65-F5344CB8AC3E}">
        <p14:creationId xmlns:p14="http://schemas.microsoft.com/office/powerpoint/2010/main" val="316275711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a:t>
            </a:r>
            <a:r>
              <a:rPr lang="en-US" dirty="0" smtClean="0"/>
              <a:t>pillar framework</a:t>
            </a:r>
            <a:endParaRPr lang="en-US" dirty="0"/>
          </a:p>
        </p:txBody>
      </p:sp>
      <p:pic>
        <p:nvPicPr>
          <p:cNvPr id="4" name="Picture 3"/>
          <p:cNvPicPr>
            <a:picLocks noChangeAspect="1"/>
          </p:cNvPicPr>
          <p:nvPr/>
        </p:nvPicPr>
        <p:blipFill>
          <a:blip r:embed="rId3"/>
          <a:stretch>
            <a:fillRect/>
          </a:stretch>
        </p:blipFill>
        <p:spPr>
          <a:xfrm>
            <a:off x="259655" y="1284111"/>
            <a:ext cx="8427145" cy="4711700"/>
          </a:xfrm>
          <a:prstGeom prst="rect">
            <a:avLst/>
          </a:prstGeom>
        </p:spPr>
      </p:pic>
      <p:sp>
        <p:nvSpPr>
          <p:cNvPr id="3" name="TextBox 2"/>
          <p:cNvSpPr txBox="1"/>
          <p:nvPr/>
        </p:nvSpPr>
        <p:spPr>
          <a:xfrm>
            <a:off x="93705" y="6406444"/>
            <a:ext cx="9135834" cy="430887"/>
          </a:xfrm>
          <a:prstGeom prst="rect">
            <a:avLst/>
          </a:prstGeom>
          <a:noFill/>
        </p:spPr>
        <p:txBody>
          <a:bodyPr wrap="none" rtlCol="0">
            <a:spAutoFit/>
          </a:bodyPr>
          <a:lstStyle/>
          <a:p>
            <a:r>
              <a:rPr lang="en-US" sz="1100" dirty="0" smtClean="0"/>
              <a:t>Slide </a:t>
            </a:r>
            <a:r>
              <a:rPr lang="en-US" sz="1100" dirty="0" err="1"/>
              <a:t>curtesy</a:t>
            </a:r>
            <a:r>
              <a:rPr lang="en-US" sz="1100" dirty="0"/>
              <a:t> of </a:t>
            </a:r>
            <a:r>
              <a:rPr lang="en-US" sz="1100" dirty="0" err="1"/>
              <a:t>Torsten</a:t>
            </a:r>
            <a:r>
              <a:rPr lang="en-US" sz="1100" dirty="0"/>
              <a:t> Wilde (LRZ) [</a:t>
            </a:r>
            <a:r>
              <a:rPr lang="en-US" sz="1100" dirty="0" err="1"/>
              <a:t>www.simopek.de</a:t>
            </a:r>
            <a:r>
              <a:rPr lang="en-US" sz="1100" dirty="0"/>
              <a:t>]; HPC Data Center Infrastructure Challenges Under A Power Bound, </a:t>
            </a:r>
            <a:r>
              <a:rPr lang="en-US" sz="1100" dirty="0" err="1"/>
              <a:t>Dagstuhl</a:t>
            </a:r>
            <a:r>
              <a:rPr lang="en-US" sz="1100" dirty="0"/>
              <a:t> Seminar 2015, </a:t>
            </a:r>
            <a:r>
              <a:rPr lang="en-US" sz="1100" dirty="0" smtClean="0"/>
              <a:t>Germany</a:t>
            </a:r>
            <a:endParaRPr lang="en-US" sz="1100" dirty="0"/>
          </a:p>
          <a:p>
            <a:r>
              <a:rPr lang="en-US" sz="1100" dirty="0" smtClean="0"/>
              <a:t>Open </a:t>
            </a:r>
            <a:r>
              <a:rPr lang="en-US" sz="1100" dirty="0"/>
              <a:t>Access 4 Pillar Framework Paper: http://</a:t>
            </a:r>
            <a:r>
              <a:rPr lang="en-US" sz="1100" dirty="0" err="1"/>
              <a:t>www.springerlink.com</a:t>
            </a:r>
            <a:r>
              <a:rPr lang="en-US" sz="1100" dirty="0"/>
              <a:t>/</a:t>
            </a:r>
            <a:r>
              <a:rPr lang="en-US" sz="1100" dirty="0" err="1"/>
              <a:t>openurl.asp?genre</a:t>
            </a:r>
            <a:r>
              <a:rPr lang="en-US" sz="1100" dirty="0"/>
              <a:t>=</a:t>
            </a:r>
            <a:r>
              <a:rPr lang="en-US" sz="1100" dirty="0" err="1"/>
              <a:t>article&amp;id</a:t>
            </a:r>
            <a:r>
              <a:rPr lang="en-US" sz="1100" dirty="0"/>
              <a:t>=doi:10.1007/s00450-013-0244-</a:t>
            </a:r>
            <a:r>
              <a:rPr lang="en-US" sz="1100" dirty="0" smtClean="0"/>
              <a:t>6</a:t>
            </a:r>
            <a:endParaRPr lang="en-US" sz="1100" dirty="0"/>
          </a:p>
        </p:txBody>
      </p:sp>
    </p:spTree>
    <p:extLst>
      <p:ext uri="{BB962C8B-B14F-4D97-AF65-F5344CB8AC3E}">
        <p14:creationId xmlns:p14="http://schemas.microsoft.com/office/powerpoint/2010/main" val="296777362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333" y="274638"/>
            <a:ext cx="8777111" cy="1143000"/>
          </a:xfrm>
        </p:spPr>
        <p:txBody>
          <a:bodyPr>
            <a:normAutofit/>
          </a:bodyPr>
          <a:lstStyle/>
          <a:p>
            <a:r>
              <a:rPr lang="en-US" sz="3600" dirty="0"/>
              <a:t>Green IT at Leibniz Supercomputing Centre</a:t>
            </a:r>
          </a:p>
        </p:txBody>
      </p:sp>
      <p:pic>
        <p:nvPicPr>
          <p:cNvPr id="6" name="Picture 5"/>
          <p:cNvPicPr>
            <a:picLocks noChangeAspect="1"/>
          </p:cNvPicPr>
          <p:nvPr/>
        </p:nvPicPr>
        <p:blipFill>
          <a:blip r:embed="rId3"/>
          <a:stretch>
            <a:fillRect/>
          </a:stretch>
        </p:blipFill>
        <p:spPr>
          <a:xfrm>
            <a:off x="0" y="1879602"/>
            <a:ext cx="9144000" cy="2590800"/>
          </a:xfrm>
          <a:prstGeom prst="rect">
            <a:avLst/>
          </a:prstGeom>
        </p:spPr>
      </p:pic>
      <p:sp>
        <p:nvSpPr>
          <p:cNvPr id="7" name="TextBox 6"/>
          <p:cNvSpPr txBox="1"/>
          <p:nvPr/>
        </p:nvSpPr>
        <p:spPr>
          <a:xfrm>
            <a:off x="169333" y="4216404"/>
            <a:ext cx="3251110" cy="338554"/>
          </a:xfrm>
          <a:prstGeom prst="rect">
            <a:avLst/>
          </a:prstGeom>
          <a:noFill/>
        </p:spPr>
        <p:txBody>
          <a:bodyPr wrap="none" rtlCol="0">
            <a:spAutoFit/>
          </a:bodyPr>
          <a:lstStyle/>
          <a:p>
            <a:r>
              <a:rPr lang="en-US" sz="1600" dirty="0"/>
              <a:t>https://</a:t>
            </a:r>
            <a:r>
              <a:rPr lang="en-US" sz="1600" dirty="0" err="1"/>
              <a:t>www.lrz.de</a:t>
            </a:r>
            <a:r>
              <a:rPr lang="en-US" sz="1600" dirty="0"/>
              <a:t>/</a:t>
            </a:r>
            <a:r>
              <a:rPr lang="en-US" sz="1600" dirty="0" err="1"/>
              <a:t>wir</a:t>
            </a:r>
            <a:r>
              <a:rPr lang="en-US" sz="1600" dirty="0"/>
              <a:t>/green-</a:t>
            </a:r>
            <a:r>
              <a:rPr lang="en-US" sz="1600" dirty="0" err="1"/>
              <a:t>it_en</a:t>
            </a:r>
            <a:r>
              <a:rPr lang="en-US" sz="1600" dirty="0"/>
              <a:t>/</a:t>
            </a:r>
          </a:p>
        </p:txBody>
      </p:sp>
    </p:spTree>
    <p:extLst>
      <p:ext uri="{BB962C8B-B14F-4D97-AF65-F5344CB8AC3E}">
        <p14:creationId xmlns:p14="http://schemas.microsoft.com/office/powerpoint/2010/main" val="15131128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Useful constructs for energy efficiency improvements</a:t>
            </a:r>
            <a:endParaRPr lang="en-US" dirty="0"/>
          </a:p>
        </p:txBody>
      </p:sp>
      <p:sp>
        <p:nvSpPr>
          <p:cNvPr id="3" name="Content Placeholder 2"/>
          <p:cNvSpPr>
            <a:spLocks noGrp="1"/>
          </p:cNvSpPr>
          <p:nvPr>
            <p:ph idx="1"/>
          </p:nvPr>
        </p:nvSpPr>
        <p:spPr/>
        <p:txBody>
          <a:bodyPr/>
          <a:lstStyle/>
          <a:p>
            <a:r>
              <a:rPr lang="en-US" dirty="0" smtClean="0"/>
              <a:t>Four pillar framework</a:t>
            </a:r>
          </a:p>
          <a:p>
            <a:r>
              <a:rPr lang="en-US" dirty="0" smtClean="0"/>
              <a:t>Power, space and cooling (PSC) capability</a:t>
            </a:r>
          </a:p>
          <a:p>
            <a:r>
              <a:rPr lang="en-US" dirty="0" smtClean="0"/>
              <a:t>Stranded and trapped capacity</a:t>
            </a:r>
          </a:p>
          <a:p>
            <a:endParaRPr lang="en-US" dirty="0"/>
          </a:p>
        </p:txBody>
      </p:sp>
      <p:sp>
        <p:nvSpPr>
          <p:cNvPr id="4" name="TextBox 3"/>
          <p:cNvSpPr txBox="1"/>
          <p:nvPr/>
        </p:nvSpPr>
        <p:spPr>
          <a:xfrm>
            <a:off x="483505" y="4099988"/>
            <a:ext cx="8203295" cy="1938992"/>
          </a:xfrm>
          <a:prstGeom prst="rect">
            <a:avLst/>
          </a:prstGeom>
          <a:noFill/>
        </p:spPr>
        <p:txBody>
          <a:bodyPr wrap="square" rtlCol="0">
            <a:spAutoFit/>
          </a:bodyPr>
          <a:lstStyle/>
          <a:p>
            <a:r>
              <a:rPr lang="en-US" sz="2400" dirty="0"/>
              <a:t>PSC Capability:  the availability of power, space, and cooling (PSC) to support HPC systems.  Generally an HPC data center is built with the ability to expand, i.e., more PSC capability than initially required.</a:t>
            </a:r>
          </a:p>
          <a:p>
            <a:endParaRPr lang="en-US" sz="2400" dirty="0"/>
          </a:p>
        </p:txBody>
      </p:sp>
    </p:spTree>
    <p:extLst>
      <p:ext uri="{BB962C8B-B14F-4D97-AF65-F5344CB8AC3E}">
        <p14:creationId xmlns:p14="http://schemas.microsoft.com/office/powerpoint/2010/main" val="384469793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Stranded and trapped capacity</a:t>
            </a:r>
            <a:endParaRPr lang="en-US" dirty="0"/>
          </a:p>
        </p:txBody>
      </p:sp>
      <p:sp>
        <p:nvSpPr>
          <p:cNvPr id="3" name="Content Placeholder 2"/>
          <p:cNvSpPr>
            <a:spLocks noGrp="1"/>
          </p:cNvSpPr>
          <p:nvPr>
            <p:ph idx="1"/>
          </p:nvPr>
        </p:nvSpPr>
        <p:spPr/>
        <p:txBody>
          <a:bodyPr>
            <a:normAutofit/>
          </a:bodyPr>
          <a:lstStyle/>
          <a:p>
            <a:r>
              <a:rPr lang="en-US" dirty="0"/>
              <a:t>Stranded Capacity:  That which results from the HPC data center having uneven capability of power, space or cooling (PSC) resources to support additional HPC systems. </a:t>
            </a:r>
            <a:endParaRPr lang="en-US" dirty="0" smtClean="0"/>
          </a:p>
          <a:p>
            <a:pPr marL="0" indent="0">
              <a:buNone/>
            </a:pPr>
            <a:r>
              <a:rPr lang="en-US" dirty="0"/>
              <a:t> </a:t>
            </a:r>
          </a:p>
          <a:p>
            <a:r>
              <a:rPr lang="en-US" dirty="0"/>
              <a:t>Trapped Capacity:  occurs when the workload does not use the intended PSC that has been allocated to it.</a:t>
            </a:r>
          </a:p>
          <a:p>
            <a:endParaRPr lang="en-US" dirty="0"/>
          </a:p>
        </p:txBody>
      </p:sp>
    </p:spTree>
    <p:extLst>
      <p:ext uri="{BB962C8B-B14F-4D97-AF65-F5344CB8AC3E}">
        <p14:creationId xmlns:p14="http://schemas.microsoft.com/office/powerpoint/2010/main" val="96558077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4546600" y="3316867"/>
            <a:ext cx="4597400" cy="2755900"/>
          </a:xfrm>
          <a:prstGeom prst="rect">
            <a:avLst/>
          </a:prstGeom>
        </p:spPr>
      </p:pic>
      <p:sp>
        <p:nvSpPr>
          <p:cNvPr id="2" name="Title 1"/>
          <p:cNvSpPr>
            <a:spLocks noGrp="1"/>
          </p:cNvSpPr>
          <p:nvPr>
            <p:ph type="title"/>
          </p:nvPr>
        </p:nvSpPr>
        <p:spPr>
          <a:xfrm>
            <a:off x="457200" y="91195"/>
            <a:ext cx="8229600" cy="1143000"/>
          </a:xfrm>
        </p:spPr>
        <p:txBody>
          <a:bodyPr>
            <a:normAutofit/>
          </a:bodyPr>
          <a:lstStyle/>
          <a:p>
            <a:r>
              <a:rPr lang="en-US" dirty="0" smtClean="0"/>
              <a:t>Lots of PSC capability… </a:t>
            </a:r>
            <a:endParaRPr lang="en-US" dirty="0"/>
          </a:p>
        </p:txBody>
      </p:sp>
      <p:sp>
        <p:nvSpPr>
          <p:cNvPr id="8" name="Content Placeholder 2"/>
          <p:cNvSpPr>
            <a:spLocks noGrp="1"/>
          </p:cNvSpPr>
          <p:nvPr>
            <p:ph idx="1"/>
          </p:nvPr>
        </p:nvSpPr>
        <p:spPr>
          <a:xfrm>
            <a:off x="310440" y="1048018"/>
            <a:ext cx="7916338" cy="4525963"/>
          </a:xfrm>
        </p:spPr>
        <p:txBody>
          <a:bodyPr>
            <a:normAutofit/>
          </a:bodyPr>
          <a:lstStyle/>
          <a:p>
            <a:pPr marL="0" indent="0">
              <a:buNone/>
            </a:pPr>
            <a:r>
              <a:rPr lang="en-US" sz="2800" dirty="0" smtClean="0"/>
              <a:t>Capability to more than double load</a:t>
            </a:r>
          </a:p>
          <a:p>
            <a:pPr lvl="1"/>
            <a:r>
              <a:rPr lang="en-US" sz="2400" dirty="0" smtClean="0"/>
              <a:t>Total load = as defined by PUE</a:t>
            </a:r>
          </a:p>
          <a:p>
            <a:pPr lvl="1"/>
            <a:r>
              <a:rPr lang="en-US" sz="2400" dirty="0" smtClean="0"/>
              <a:t>Max load = theoretical peak energy </a:t>
            </a:r>
          </a:p>
          <a:p>
            <a:pPr lvl="1"/>
            <a:r>
              <a:rPr lang="en-US" sz="2400" dirty="0" smtClean="0"/>
              <a:t>Based on EE HPC WG Survey, 2014</a:t>
            </a:r>
            <a:endParaRPr lang="en-US" sz="2400" dirty="0"/>
          </a:p>
        </p:txBody>
      </p:sp>
      <p:sp>
        <p:nvSpPr>
          <p:cNvPr id="10" name="Title 1"/>
          <p:cNvSpPr txBox="1">
            <a:spLocks/>
          </p:cNvSpPr>
          <p:nvPr/>
        </p:nvSpPr>
        <p:spPr>
          <a:xfrm>
            <a:off x="457200" y="5715000"/>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 possibly stranded capacity. </a:t>
            </a:r>
            <a:endParaRPr lang="en-US" dirty="0"/>
          </a:p>
        </p:txBody>
      </p:sp>
      <p:pic>
        <p:nvPicPr>
          <p:cNvPr id="3" name="Picture 2"/>
          <p:cNvPicPr>
            <a:picLocks noChangeAspect="1"/>
          </p:cNvPicPr>
          <p:nvPr/>
        </p:nvPicPr>
        <p:blipFill>
          <a:blip r:embed="rId4"/>
          <a:stretch>
            <a:fillRect/>
          </a:stretch>
        </p:blipFill>
        <p:spPr>
          <a:xfrm>
            <a:off x="0" y="3311000"/>
            <a:ext cx="4597400" cy="2755900"/>
          </a:xfrm>
          <a:prstGeom prst="rect">
            <a:avLst/>
          </a:prstGeom>
        </p:spPr>
      </p:pic>
      <p:pic>
        <p:nvPicPr>
          <p:cNvPr id="13" name="Picture 12"/>
          <p:cNvPicPr>
            <a:picLocks noChangeAspect="1"/>
          </p:cNvPicPr>
          <p:nvPr/>
        </p:nvPicPr>
        <p:blipFill>
          <a:blip r:embed="rId5"/>
          <a:stretch>
            <a:fillRect/>
          </a:stretch>
        </p:blipFill>
        <p:spPr>
          <a:xfrm>
            <a:off x="8310033" y="1048018"/>
            <a:ext cx="838200" cy="3632200"/>
          </a:xfrm>
          <a:prstGeom prst="rect">
            <a:avLst/>
          </a:prstGeom>
        </p:spPr>
      </p:pic>
      <p:sp>
        <p:nvSpPr>
          <p:cNvPr id="7" name="Down Arrow 6"/>
          <p:cNvSpPr/>
          <p:nvPr/>
        </p:nvSpPr>
        <p:spPr>
          <a:xfrm>
            <a:off x="3136706" y="3065842"/>
            <a:ext cx="45719" cy="525573"/>
          </a:xfrm>
          <a:prstGeom prst="downArrow">
            <a:avLst/>
          </a:prstGeom>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p:cNvSpPr/>
          <p:nvPr/>
        </p:nvSpPr>
        <p:spPr>
          <a:xfrm rot="16200000" flipH="1">
            <a:off x="5016167" y="4400909"/>
            <a:ext cx="45719" cy="525573"/>
          </a:xfrm>
          <a:prstGeom prst="downArrow">
            <a:avLst/>
          </a:prstGeom>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189856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load less than fit-up</a:t>
            </a:r>
            <a:endParaRPr lang="en-US" dirty="0"/>
          </a:p>
        </p:txBody>
      </p:sp>
      <p:pic>
        <p:nvPicPr>
          <p:cNvPr id="3" name="Picture 2"/>
          <p:cNvPicPr>
            <a:picLocks noChangeAspect="1"/>
          </p:cNvPicPr>
          <p:nvPr/>
        </p:nvPicPr>
        <p:blipFill>
          <a:blip r:embed="rId3"/>
          <a:stretch>
            <a:fillRect/>
          </a:stretch>
        </p:blipFill>
        <p:spPr>
          <a:xfrm>
            <a:off x="1" y="1250244"/>
            <a:ext cx="9144000" cy="5232400"/>
          </a:xfrm>
          <a:prstGeom prst="rect">
            <a:avLst/>
          </a:prstGeom>
        </p:spPr>
      </p:pic>
      <p:sp>
        <p:nvSpPr>
          <p:cNvPr id="9" name="TextBox 8"/>
          <p:cNvSpPr txBox="1"/>
          <p:nvPr/>
        </p:nvSpPr>
        <p:spPr>
          <a:xfrm>
            <a:off x="127000" y="6405223"/>
            <a:ext cx="9196260" cy="369332"/>
          </a:xfrm>
          <a:prstGeom prst="rect">
            <a:avLst/>
          </a:prstGeom>
          <a:noFill/>
        </p:spPr>
        <p:txBody>
          <a:bodyPr wrap="none" rtlCol="0">
            <a:spAutoFit/>
          </a:bodyPr>
          <a:lstStyle/>
          <a:p>
            <a:r>
              <a:rPr lang="en-US" dirty="0" smtClean="0"/>
              <a:t>Data </a:t>
            </a:r>
            <a:r>
              <a:rPr lang="en-US" dirty="0"/>
              <a:t>provided by </a:t>
            </a:r>
            <a:r>
              <a:rPr lang="en-US" dirty="0" err="1"/>
              <a:t>Detlef</a:t>
            </a:r>
            <a:r>
              <a:rPr lang="en-US" dirty="0"/>
              <a:t> </a:t>
            </a:r>
            <a:r>
              <a:rPr lang="en-US" dirty="0" err="1"/>
              <a:t>Labrenz</a:t>
            </a:r>
            <a:r>
              <a:rPr lang="en-US" dirty="0"/>
              <a:t> and </a:t>
            </a:r>
            <a:r>
              <a:rPr lang="en-US" dirty="0" err="1"/>
              <a:t>Torsten</a:t>
            </a:r>
            <a:r>
              <a:rPr lang="en-US" dirty="0"/>
              <a:t> Wilde from Leibniz Supercomputing Centre (LRZ</a:t>
            </a:r>
            <a:r>
              <a:rPr lang="en-US" dirty="0" smtClean="0"/>
              <a:t>)</a:t>
            </a:r>
            <a:endParaRPr lang="en-US" dirty="0"/>
          </a:p>
        </p:txBody>
      </p:sp>
    </p:spTree>
    <p:extLst>
      <p:ext uri="{BB962C8B-B14F-4D97-AF65-F5344CB8AC3E}">
        <p14:creationId xmlns:p14="http://schemas.microsoft.com/office/powerpoint/2010/main" val="228844871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 from each other</a:t>
            </a:r>
            <a:endParaRPr lang="en-US" dirty="0"/>
          </a:p>
        </p:txBody>
      </p:sp>
      <p:pic>
        <p:nvPicPr>
          <p:cNvPr id="4" name="Content Placeholder 3" descr="Screen Shot 2015-09-21 at 9.50.28 PM.png"/>
          <p:cNvPicPr>
            <a:picLocks noGrp="1" noChangeAspect="1"/>
          </p:cNvPicPr>
          <p:nvPr>
            <p:ph idx="1"/>
          </p:nvPr>
        </p:nvPicPr>
        <p:blipFill>
          <a:blip r:embed="rId3">
            <a:extLst>
              <a:ext uri="{28A0092B-C50C-407E-A947-70E740481C1C}">
                <a14:useLocalDpi xmlns:a14="http://schemas.microsoft.com/office/drawing/2010/main" val="0"/>
              </a:ext>
            </a:extLst>
          </a:blip>
          <a:srcRect t="16156" b="16156"/>
          <a:stretch>
            <a:fillRect/>
          </a:stretch>
        </p:blipFill>
        <p:spPr/>
      </p:pic>
    </p:spTree>
    <p:extLst>
      <p:ext uri="{BB962C8B-B14F-4D97-AF65-F5344CB8AC3E}">
        <p14:creationId xmlns:p14="http://schemas.microsoft.com/office/powerpoint/2010/main" val="264546603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Shot 2015-09-15 at 11.00.02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8868" y="0"/>
            <a:ext cx="5896708" cy="6858000"/>
          </a:xfrm>
          <a:prstGeom prst="rect">
            <a:avLst/>
          </a:prstGeom>
        </p:spPr>
      </p:pic>
    </p:spTree>
    <p:extLst>
      <p:ext uri="{BB962C8B-B14F-4D97-AF65-F5344CB8AC3E}">
        <p14:creationId xmlns:p14="http://schemas.microsoft.com/office/powerpoint/2010/main" val="227415004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a:t>
            </a:r>
            <a:r>
              <a:rPr lang="en-US" dirty="0" smtClean="0"/>
              <a:t>pillar framework</a:t>
            </a:r>
            <a:endParaRPr lang="en-US" dirty="0"/>
          </a:p>
        </p:txBody>
      </p:sp>
      <p:pic>
        <p:nvPicPr>
          <p:cNvPr id="4" name="Picture 3"/>
          <p:cNvPicPr>
            <a:picLocks noChangeAspect="1"/>
          </p:cNvPicPr>
          <p:nvPr/>
        </p:nvPicPr>
        <p:blipFill>
          <a:blip r:embed="rId3"/>
          <a:stretch>
            <a:fillRect/>
          </a:stretch>
        </p:blipFill>
        <p:spPr>
          <a:xfrm>
            <a:off x="259655" y="1284111"/>
            <a:ext cx="8427145" cy="4711700"/>
          </a:xfrm>
          <a:prstGeom prst="rect">
            <a:avLst/>
          </a:prstGeom>
        </p:spPr>
      </p:pic>
      <p:sp>
        <p:nvSpPr>
          <p:cNvPr id="3" name="TextBox 2"/>
          <p:cNvSpPr txBox="1"/>
          <p:nvPr/>
        </p:nvSpPr>
        <p:spPr>
          <a:xfrm>
            <a:off x="93705" y="6406444"/>
            <a:ext cx="9135834" cy="430887"/>
          </a:xfrm>
          <a:prstGeom prst="rect">
            <a:avLst/>
          </a:prstGeom>
          <a:noFill/>
        </p:spPr>
        <p:txBody>
          <a:bodyPr wrap="none" rtlCol="0">
            <a:spAutoFit/>
          </a:bodyPr>
          <a:lstStyle/>
          <a:p>
            <a:r>
              <a:rPr lang="en-US" sz="1100" dirty="0" smtClean="0"/>
              <a:t>Slide </a:t>
            </a:r>
            <a:r>
              <a:rPr lang="en-US" sz="1100" dirty="0" err="1"/>
              <a:t>curtesy</a:t>
            </a:r>
            <a:r>
              <a:rPr lang="en-US" sz="1100" dirty="0"/>
              <a:t> of </a:t>
            </a:r>
            <a:r>
              <a:rPr lang="en-US" sz="1100" dirty="0" err="1"/>
              <a:t>Torsten</a:t>
            </a:r>
            <a:r>
              <a:rPr lang="en-US" sz="1100" dirty="0"/>
              <a:t> Wilde (LRZ) [</a:t>
            </a:r>
            <a:r>
              <a:rPr lang="en-US" sz="1100" dirty="0" err="1"/>
              <a:t>www.simopek.de</a:t>
            </a:r>
            <a:r>
              <a:rPr lang="en-US" sz="1100" dirty="0"/>
              <a:t>]; HPC Data Center Infrastructure Challenges Under A Power Bound, </a:t>
            </a:r>
            <a:r>
              <a:rPr lang="en-US" sz="1100" dirty="0" err="1"/>
              <a:t>Dagstuhl</a:t>
            </a:r>
            <a:r>
              <a:rPr lang="en-US" sz="1100" dirty="0"/>
              <a:t> Seminar 2015, </a:t>
            </a:r>
            <a:r>
              <a:rPr lang="en-US" sz="1100" dirty="0" smtClean="0"/>
              <a:t>Germany</a:t>
            </a:r>
            <a:endParaRPr lang="en-US" sz="1100" dirty="0"/>
          </a:p>
          <a:p>
            <a:r>
              <a:rPr lang="en-US" sz="1100" dirty="0" smtClean="0"/>
              <a:t>Open </a:t>
            </a:r>
            <a:r>
              <a:rPr lang="en-US" sz="1100" dirty="0"/>
              <a:t>Access 4 Pillar Framework Paper: http://</a:t>
            </a:r>
            <a:r>
              <a:rPr lang="en-US" sz="1100" dirty="0" err="1"/>
              <a:t>www.springerlink.com</a:t>
            </a:r>
            <a:r>
              <a:rPr lang="en-US" sz="1100" dirty="0"/>
              <a:t>/</a:t>
            </a:r>
            <a:r>
              <a:rPr lang="en-US" sz="1100" dirty="0" err="1"/>
              <a:t>openurl.asp?genre</a:t>
            </a:r>
            <a:r>
              <a:rPr lang="en-US" sz="1100" dirty="0"/>
              <a:t>=</a:t>
            </a:r>
            <a:r>
              <a:rPr lang="en-US" sz="1100" dirty="0" err="1"/>
              <a:t>article&amp;id</a:t>
            </a:r>
            <a:r>
              <a:rPr lang="en-US" sz="1100" dirty="0"/>
              <a:t>=doi:10.1007/s00450-013-0244-</a:t>
            </a:r>
            <a:r>
              <a:rPr lang="en-US" sz="1100" dirty="0" smtClean="0"/>
              <a:t>6</a:t>
            </a:r>
            <a:endParaRPr lang="en-US" sz="1100" dirty="0"/>
          </a:p>
        </p:txBody>
      </p:sp>
    </p:spTree>
    <p:extLst>
      <p:ext uri="{BB962C8B-B14F-4D97-AF65-F5344CB8AC3E}">
        <p14:creationId xmlns:p14="http://schemas.microsoft.com/office/powerpoint/2010/main" val="194978792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111" y="-17677"/>
            <a:ext cx="8875889" cy="1143000"/>
          </a:xfrm>
        </p:spPr>
        <p:txBody>
          <a:bodyPr>
            <a:normAutofit fontScale="90000"/>
          </a:bodyPr>
          <a:lstStyle/>
          <a:p>
            <a:r>
              <a:rPr lang="en-US" dirty="0" smtClean="0"/>
              <a:t>Investigating improvement opportunities</a:t>
            </a:r>
            <a:endParaRPr lang="en-US" dirty="0"/>
          </a:p>
        </p:txBody>
      </p:sp>
      <p:pic>
        <p:nvPicPr>
          <p:cNvPr id="5" name="Picture 4"/>
          <p:cNvPicPr>
            <a:picLocks noChangeAspect="1"/>
          </p:cNvPicPr>
          <p:nvPr/>
        </p:nvPicPr>
        <p:blipFill>
          <a:blip r:embed="rId3"/>
          <a:stretch>
            <a:fillRect/>
          </a:stretch>
        </p:blipFill>
        <p:spPr>
          <a:xfrm>
            <a:off x="790222" y="1082990"/>
            <a:ext cx="7493000" cy="4632012"/>
          </a:xfrm>
          <a:prstGeom prst="rect">
            <a:avLst/>
          </a:prstGeom>
        </p:spPr>
      </p:pic>
      <p:sp>
        <p:nvSpPr>
          <p:cNvPr id="18" name="Up-Down Arrow 17"/>
          <p:cNvSpPr/>
          <p:nvPr/>
        </p:nvSpPr>
        <p:spPr>
          <a:xfrm>
            <a:off x="7330722" y="2483560"/>
            <a:ext cx="211667" cy="1200329"/>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7563556" y="2483560"/>
            <a:ext cx="1340555" cy="1200329"/>
          </a:xfrm>
          <a:prstGeom prst="rect">
            <a:avLst/>
          </a:prstGeom>
          <a:solidFill>
            <a:schemeClr val="bg1"/>
          </a:solidFill>
        </p:spPr>
        <p:txBody>
          <a:bodyPr wrap="square" rtlCol="0">
            <a:spAutoFit/>
          </a:bodyPr>
          <a:lstStyle/>
          <a:p>
            <a:r>
              <a:rPr lang="en-US" dirty="0" smtClean="0"/>
              <a:t>Total power tracks </a:t>
            </a:r>
            <a:r>
              <a:rPr lang="en-US" dirty="0" err="1" smtClean="0"/>
              <a:t>SuperMUC</a:t>
            </a:r>
            <a:r>
              <a:rPr lang="en-US" dirty="0" smtClean="0"/>
              <a:t> power</a:t>
            </a:r>
            <a:endParaRPr lang="en-US" dirty="0"/>
          </a:p>
        </p:txBody>
      </p:sp>
      <p:sp>
        <p:nvSpPr>
          <p:cNvPr id="20" name="Oval 19"/>
          <p:cNvSpPr/>
          <p:nvPr/>
        </p:nvSpPr>
        <p:spPr>
          <a:xfrm>
            <a:off x="6716884" y="2032002"/>
            <a:ext cx="2173111" cy="204611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Up-Down Arrow 20"/>
          <p:cNvSpPr/>
          <p:nvPr/>
        </p:nvSpPr>
        <p:spPr>
          <a:xfrm>
            <a:off x="3193378" y="2635960"/>
            <a:ext cx="211667" cy="1200329"/>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3426212" y="2635960"/>
            <a:ext cx="1340555" cy="1200329"/>
          </a:xfrm>
          <a:prstGeom prst="rect">
            <a:avLst/>
          </a:prstGeom>
          <a:solidFill>
            <a:schemeClr val="bg1"/>
          </a:solidFill>
        </p:spPr>
        <p:txBody>
          <a:bodyPr wrap="square" rtlCol="0">
            <a:spAutoFit/>
          </a:bodyPr>
          <a:lstStyle/>
          <a:p>
            <a:r>
              <a:rPr lang="en-US" dirty="0" smtClean="0"/>
              <a:t>Total power tracks cooling power</a:t>
            </a:r>
            <a:endParaRPr lang="en-US" dirty="0"/>
          </a:p>
        </p:txBody>
      </p:sp>
      <p:sp>
        <p:nvSpPr>
          <p:cNvPr id="23" name="Oval 22"/>
          <p:cNvSpPr/>
          <p:nvPr/>
        </p:nvSpPr>
        <p:spPr>
          <a:xfrm>
            <a:off x="2579540" y="2184402"/>
            <a:ext cx="2173111" cy="204611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itle 1"/>
          <p:cNvSpPr txBox="1">
            <a:spLocks/>
          </p:cNvSpPr>
          <p:nvPr/>
        </p:nvSpPr>
        <p:spPr>
          <a:xfrm>
            <a:off x="-28222" y="5327432"/>
            <a:ext cx="8875889"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5" name="Up-Down Arrow 24"/>
          <p:cNvSpPr/>
          <p:nvPr/>
        </p:nvSpPr>
        <p:spPr>
          <a:xfrm>
            <a:off x="4834524" y="3889912"/>
            <a:ext cx="190495" cy="411881"/>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4752651" y="4681101"/>
            <a:ext cx="1804759" cy="646331"/>
          </a:xfrm>
          <a:prstGeom prst="rect">
            <a:avLst/>
          </a:prstGeom>
          <a:solidFill>
            <a:schemeClr val="bg1"/>
          </a:solidFill>
        </p:spPr>
        <p:txBody>
          <a:bodyPr wrap="square" rtlCol="0">
            <a:spAutoFit/>
          </a:bodyPr>
          <a:lstStyle/>
          <a:p>
            <a:r>
              <a:rPr lang="en-US" dirty="0" smtClean="0"/>
              <a:t>Cooling power tracks </a:t>
            </a:r>
            <a:r>
              <a:rPr lang="en-US" dirty="0" err="1" smtClean="0"/>
              <a:t>wetbulb</a:t>
            </a:r>
            <a:r>
              <a:rPr lang="en-US" dirty="0" smtClean="0"/>
              <a:t> T</a:t>
            </a:r>
            <a:endParaRPr lang="en-US" dirty="0"/>
          </a:p>
        </p:txBody>
      </p:sp>
      <p:sp>
        <p:nvSpPr>
          <p:cNvPr id="27" name="Oval 26"/>
          <p:cNvSpPr/>
          <p:nvPr/>
        </p:nvSpPr>
        <p:spPr>
          <a:xfrm>
            <a:off x="4384299" y="3658045"/>
            <a:ext cx="2173111" cy="204611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305094" y="5579453"/>
            <a:ext cx="8711906" cy="954107"/>
          </a:xfrm>
          <a:prstGeom prst="rect">
            <a:avLst/>
          </a:prstGeom>
          <a:noFill/>
        </p:spPr>
        <p:txBody>
          <a:bodyPr wrap="square" rtlCol="0">
            <a:spAutoFit/>
          </a:bodyPr>
          <a:lstStyle/>
          <a:p>
            <a:r>
              <a:rPr lang="en-US" sz="2800" dirty="0"/>
              <a:t>C</a:t>
            </a:r>
            <a:r>
              <a:rPr lang="en-US" sz="2800" dirty="0" smtClean="0"/>
              <a:t>hallenges </a:t>
            </a:r>
            <a:r>
              <a:rPr lang="en-US" sz="2800" dirty="0"/>
              <a:t>for energy efficiency when operating complex cooling infrastructures</a:t>
            </a:r>
          </a:p>
        </p:txBody>
      </p:sp>
      <p:sp>
        <p:nvSpPr>
          <p:cNvPr id="4" name="TextBox 3"/>
          <p:cNvSpPr txBox="1"/>
          <p:nvPr/>
        </p:nvSpPr>
        <p:spPr>
          <a:xfrm>
            <a:off x="536222" y="6519446"/>
            <a:ext cx="8023250" cy="338554"/>
          </a:xfrm>
          <a:prstGeom prst="rect">
            <a:avLst/>
          </a:prstGeom>
          <a:noFill/>
        </p:spPr>
        <p:txBody>
          <a:bodyPr wrap="none" rtlCol="0">
            <a:spAutoFit/>
          </a:bodyPr>
          <a:lstStyle/>
          <a:p>
            <a:r>
              <a:rPr lang="en-US" sz="1600" dirty="0"/>
              <a:t>Data provided by </a:t>
            </a:r>
            <a:r>
              <a:rPr lang="en-US" sz="1600" dirty="0" err="1"/>
              <a:t>Detlef</a:t>
            </a:r>
            <a:r>
              <a:rPr lang="en-US" sz="1600" dirty="0"/>
              <a:t> </a:t>
            </a:r>
            <a:r>
              <a:rPr lang="en-US" sz="1600" dirty="0" err="1"/>
              <a:t>Labrenz</a:t>
            </a:r>
            <a:r>
              <a:rPr lang="en-US" sz="1600" dirty="0"/>
              <a:t> and </a:t>
            </a:r>
            <a:r>
              <a:rPr lang="en-US" sz="1600" dirty="0" err="1"/>
              <a:t>Torsten</a:t>
            </a:r>
            <a:r>
              <a:rPr lang="en-US" sz="1600" dirty="0"/>
              <a:t> Wilde from Leibniz Supercomputing Centre (LRZ)</a:t>
            </a:r>
          </a:p>
        </p:txBody>
      </p:sp>
    </p:spTree>
    <p:extLst>
      <p:ext uri="{BB962C8B-B14F-4D97-AF65-F5344CB8AC3E}">
        <p14:creationId xmlns:p14="http://schemas.microsoft.com/office/powerpoint/2010/main" val="407249036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9416"/>
            <a:ext cx="8229600" cy="1143000"/>
          </a:xfrm>
        </p:spPr>
        <p:txBody>
          <a:bodyPr>
            <a:normAutofit/>
          </a:bodyPr>
          <a:lstStyle/>
          <a:p>
            <a:r>
              <a:rPr lang="en-US" dirty="0" smtClean="0"/>
              <a:t>Contributors to trapped capacity</a:t>
            </a:r>
            <a:endParaRPr lang="en-US" dirty="0"/>
          </a:p>
        </p:txBody>
      </p:sp>
      <p:pic>
        <p:nvPicPr>
          <p:cNvPr id="4" name="Picture 3"/>
          <p:cNvPicPr>
            <a:picLocks noChangeAspect="1"/>
          </p:cNvPicPr>
          <p:nvPr/>
        </p:nvPicPr>
        <p:blipFill>
          <a:blip r:embed="rId3"/>
          <a:stretch>
            <a:fillRect/>
          </a:stretch>
        </p:blipFill>
        <p:spPr>
          <a:xfrm>
            <a:off x="788306" y="1059586"/>
            <a:ext cx="7694117" cy="5287439"/>
          </a:xfrm>
          <a:prstGeom prst="rect">
            <a:avLst/>
          </a:prstGeom>
        </p:spPr>
      </p:pic>
      <p:sp>
        <p:nvSpPr>
          <p:cNvPr id="3" name="TextBox 2"/>
          <p:cNvSpPr txBox="1"/>
          <p:nvPr/>
        </p:nvSpPr>
        <p:spPr>
          <a:xfrm>
            <a:off x="788306" y="6482073"/>
            <a:ext cx="4980851" cy="369332"/>
          </a:xfrm>
          <a:prstGeom prst="rect">
            <a:avLst/>
          </a:prstGeom>
          <a:noFill/>
        </p:spPr>
        <p:txBody>
          <a:bodyPr wrap="none" rtlCol="0">
            <a:spAutoFit/>
          </a:bodyPr>
          <a:lstStyle/>
          <a:p>
            <a:r>
              <a:rPr lang="en-US" dirty="0" smtClean="0"/>
              <a:t>Content provided courtesy of Barry </a:t>
            </a:r>
            <a:r>
              <a:rPr lang="en-US" dirty="0" err="1" smtClean="0"/>
              <a:t>Rountree</a:t>
            </a:r>
            <a:r>
              <a:rPr lang="en-US" dirty="0" smtClean="0"/>
              <a:t>, LLNL</a:t>
            </a:r>
            <a:endParaRPr lang="en-US" dirty="0"/>
          </a:p>
        </p:txBody>
      </p:sp>
    </p:spTree>
    <p:extLst>
      <p:ext uri="{BB962C8B-B14F-4D97-AF65-F5344CB8AC3E}">
        <p14:creationId xmlns:p14="http://schemas.microsoft.com/office/powerpoint/2010/main" val="229913639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Electricity provider impacts</a:t>
            </a:r>
            <a:endParaRPr lang="en-US" dirty="0"/>
          </a:p>
        </p:txBody>
      </p:sp>
      <p:pic>
        <p:nvPicPr>
          <p:cNvPr id="4" name="Picture 3"/>
          <p:cNvPicPr>
            <a:picLocks noChangeAspect="1"/>
          </p:cNvPicPr>
          <p:nvPr/>
        </p:nvPicPr>
        <p:blipFill>
          <a:blip r:embed="rId3"/>
          <a:stretch>
            <a:fillRect/>
          </a:stretch>
        </p:blipFill>
        <p:spPr>
          <a:xfrm>
            <a:off x="1328444" y="1278538"/>
            <a:ext cx="6831998" cy="5042940"/>
          </a:xfrm>
          <a:prstGeom prst="rect">
            <a:avLst/>
          </a:prstGeom>
        </p:spPr>
      </p:pic>
      <p:sp>
        <p:nvSpPr>
          <p:cNvPr id="5" name="TextBox 4"/>
          <p:cNvSpPr txBox="1"/>
          <p:nvPr/>
        </p:nvSpPr>
        <p:spPr>
          <a:xfrm>
            <a:off x="788307" y="6550223"/>
            <a:ext cx="5891356" cy="307777"/>
          </a:xfrm>
          <a:prstGeom prst="rect">
            <a:avLst/>
          </a:prstGeom>
          <a:noFill/>
        </p:spPr>
        <p:txBody>
          <a:bodyPr wrap="none" rtlCol="0">
            <a:spAutoFit/>
          </a:bodyPr>
          <a:lstStyle/>
          <a:p>
            <a:r>
              <a:rPr lang="en-US" sz="1400" dirty="0" smtClean="0"/>
              <a:t>Content provided courtesy of Jim Rogers, ORNL at SC13 EE HPC WG Workshop</a:t>
            </a:r>
            <a:endParaRPr lang="en-US" sz="1400" dirty="0"/>
          </a:p>
        </p:txBody>
      </p:sp>
    </p:spTree>
    <p:extLst>
      <p:ext uri="{BB962C8B-B14F-4D97-AF65-F5344CB8AC3E}">
        <p14:creationId xmlns:p14="http://schemas.microsoft.com/office/powerpoint/2010/main" val="2261146976"/>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7084"/>
            <a:ext cx="8229600" cy="1143000"/>
          </a:xfrm>
        </p:spPr>
        <p:txBody>
          <a:bodyPr>
            <a:normAutofit/>
          </a:bodyPr>
          <a:lstStyle/>
          <a:p>
            <a:r>
              <a:rPr lang="en-US" dirty="0" smtClean="0"/>
              <a:t> Stiff and accommodating </a:t>
            </a:r>
            <a:endParaRPr lang="en-US" dirty="0"/>
          </a:p>
        </p:txBody>
      </p:sp>
      <p:sp>
        <p:nvSpPr>
          <p:cNvPr id="4" name="TextBox 3"/>
          <p:cNvSpPr txBox="1"/>
          <p:nvPr/>
        </p:nvSpPr>
        <p:spPr>
          <a:xfrm>
            <a:off x="788307" y="6523917"/>
            <a:ext cx="5891356" cy="307777"/>
          </a:xfrm>
          <a:prstGeom prst="rect">
            <a:avLst/>
          </a:prstGeom>
          <a:noFill/>
        </p:spPr>
        <p:txBody>
          <a:bodyPr wrap="none" rtlCol="0">
            <a:spAutoFit/>
          </a:bodyPr>
          <a:lstStyle/>
          <a:p>
            <a:r>
              <a:rPr lang="en-US" sz="1400" dirty="0" smtClean="0"/>
              <a:t>Content provided courtesy of Jim Rogers, ORNL at SC13 EE HPC WG Workshop</a:t>
            </a:r>
            <a:endParaRPr lang="en-US" sz="1400" dirty="0"/>
          </a:p>
        </p:txBody>
      </p:sp>
      <p:pic>
        <p:nvPicPr>
          <p:cNvPr id="6" name="Picture 5"/>
          <p:cNvPicPr>
            <a:picLocks noChangeAspect="1"/>
          </p:cNvPicPr>
          <p:nvPr/>
        </p:nvPicPr>
        <p:blipFill>
          <a:blip r:embed="rId3"/>
          <a:stretch>
            <a:fillRect/>
          </a:stretch>
        </p:blipFill>
        <p:spPr>
          <a:xfrm>
            <a:off x="812800" y="959908"/>
            <a:ext cx="7874000" cy="5507565"/>
          </a:xfrm>
          <a:prstGeom prst="rect">
            <a:avLst/>
          </a:prstGeom>
        </p:spPr>
      </p:pic>
    </p:spTree>
    <p:extLst>
      <p:ext uri="{BB962C8B-B14F-4D97-AF65-F5344CB8AC3E}">
        <p14:creationId xmlns:p14="http://schemas.microsoft.com/office/powerpoint/2010/main" val="66429932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Sensitivities and flexibility</a:t>
            </a:r>
            <a:endParaRPr lang="en-US" dirty="0"/>
          </a:p>
        </p:txBody>
      </p:sp>
      <p:pic>
        <p:nvPicPr>
          <p:cNvPr id="4" name="Picture 3" descr="Macintosh HD:Users:seto22j:Desktop:Screen Shot 2015-09-08 at 9.49.00 AM.png"/>
          <p:cNvPicPr/>
          <p:nvPr/>
        </p:nvPicPr>
        <p:blipFill>
          <a:blip r:embed="rId3">
            <a:extLst>
              <a:ext uri="{28A0092B-C50C-407E-A947-70E740481C1C}">
                <a14:useLocalDpi xmlns:a14="http://schemas.microsoft.com/office/drawing/2010/main" val="0"/>
              </a:ext>
            </a:extLst>
          </a:blip>
          <a:srcRect/>
          <a:stretch>
            <a:fillRect/>
          </a:stretch>
        </p:blipFill>
        <p:spPr bwMode="auto">
          <a:xfrm>
            <a:off x="1310418" y="1417638"/>
            <a:ext cx="6520543" cy="4664252"/>
          </a:xfrm>
          <a:prstGeom prst="rect">
            <a:avLst/>
          </a:prstGeom>
          <a:noFill/>
          <a:ln>
            <a:noFill/>
          </a:ln>
        </p:spPr>
      </p:pic>
      <p:sp>
        <p:nvSpPr>
          <p:cNvPr id="5" name="TextBox 4"/>
          <p:cNvSpPr txBox="1"/>
          <p:nvPr/>
        </p:nvSpPr>
        <p:spPr>
          <a:xfrm>
            <a:off x="788307" y="6495695"/>
            <a:ext cx="5981200" cy="307777"/>
          </a:xfrm>
          <a:prstGeom prst="rect">
            <a:avLst/>
          </a:prstGeom>
          <a:noFill/>
        </p:spPr>
        <p:txBody>
          <a:bodyPr wrap="none" rtlCol="0">
            <a:spAutoFit/>
          </a:bodyPr>
          <a:lstStyle/>
          <a:p>
            <a:r>
              <a:rPr lang="en-US" sz="1400" dirty="0" smtClean="0"/>
              <a:t>Content provided courtesy of Herbert Huber, LRZ at SC13 EE HPC WG Workshop</a:t>
            </a:r>
            <a:endParaRPr lang="en-US" sz="1400" dirty="0"/>
          </a:p>
        </p:txBody>
      </p:sp>
    </p:spTree>
    <p:extLst>
      <p:ext uri="{BB962C8B-B14F-4D97-AF65-F5344CB8AC3E}">
        <p14:creationId xmlns:p14="http://schemas.microsoft.com/office/powerpoint/2010/main" val="156493325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806"/>
            <a:ext cx="8229600" cy="1143000"/>
          </a:xfrm>
        </p:spPr>
        <p:txBody>
          <a:bodyPr>
            <a:normAutofit/>
          </a:bodyPr>
          <a:lstStyle/>
          <a:p>
            <a:r>
              <a:rPr lang="en-US" dirty="0" smtClean="0"/>
              <a:t>Energy efficient and higher power</a:t>
            </a:r>
            <a:endParaRPr lang="en-US" dirty="0"/>
          </a:p>
        </p:txBody>
      </p:sp>
      <p:pic>
        <p:nvPicPr>
          <p:cNvPr id="4" name="Picture 3"/>
          <p:cNvPicPr>
            <a:picLocks noChangeAspect="1"/>
          </p:cNvPicPr>
          <p:nvPr/>
        </p:nvPicPr>
        <p:blipFill>
          <a:blip r:embed="rId3"/>
          <a:stretch>
            <a:fillRect/>
          </a:stretch>
        </p:blipFill>
        <p:spPr>
          <a:xfrm>
            <a:off x="677332" y="873537"/>
            <a:ext cx="7831667" cy="5819364"/>
          </a:xfrm>
          <a:prstGeom prst="rect">
            <a:avLst/>
          </a:prstGeom>
        </p:spPr>
      </p:pic>
      <p:sp>
        <p:nvSpPr>
          <p:cNvPr id="5" name="TextBox 4"/>
          <p:cNvSpPr txBox="1"/>
          <p:nvPr/>
        </p:nvSpPr>
        <p:spPr>
          <a:xfrm>
            <a:off x="268111" y="6575777"/>
            <a:ext cx="8353569" cy="307777"/>
          </a:xfrm>
          <a:prstGeom prst="rect">
            <a:avLst/>
          </a:prstGeom>
          <a:noFill/>
        </p:spPr>
        <p:txBody>
          <a:bodyPr wrap="none" rtlCol="0">
            <a:spAutoFit/>
          </a:bodyPr>
          <a:lstStyle/>
          <a:p>
            <a:r>
              <a:rPr lang="en-US" sz="1400" dirty="0" smtClean="0"/>
              <a:t>Source:  https</a:t>
            </a:r>
            <a:r>
              <a:rPr lang="en-US" sz="1400" dirty="0"/>
              <a:t>://</a:t>
            </a:r>
            <a:r>
              <a:rPr lang="en-US" sz="1400" dirty="0" err="1"/>
              <a:t>www.olcf.ornl.gov</a:t>
            </a:r>
            <a:r>
              <a:rPr lang="en-US" sz="1400" dirty="0"/>
              <a:t>/2014/08/20/titan-proves-to-be-more-energy-efficient-than-its-predecessor/</a:t>
            </a:r>
          </a:p>
        </p:txBody>
      </p:sp>
    </p:spTree>
    <p:extLst>
      <p:ext uri="{BB962C8B-B14F-4D97-AF65-F5344CB8AC3E}">
        <p14:creationId xmlns:p14="http://schemas.microsoft.com/office/powerpoint/2010/main" val="56901532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take-</a:t>
            </a:r>
            <a:r>
              <a:rPr lang="en-US" dirty="0" err="1" smtClean="0"/>
              <a:t>aways</a:t>
            </a:r>
            <a:endParaRPr lang="en-US" dirty="0"/>
          </a:p>
        </p:txBody>
      </p:sp>
      <p:sp>
        <p:nvSpPr>
          <p:cNvPr id="3" name="Content Placeholder 2"/>
          <p:cNvSpPr>
            <a:spLocks noGrp="1"/>
          </p:cNvSpPr>
          <p:nvPr>
            <p:ph idx="1"/>
          </p:nvPr>
        </p:nvSpPr>
        <p:spPr/>
        <p:txBody>
          <a:bodyPr/>
          <a:lstStyle/>
          <a:p>
            <a:r>
              <a:rPr lang="en-US" dirty="0" smtClean="0"/>
              <a:t>Continually improve</a:t>
            </a:r>
          </a:p>
          <a:p>
            <a:r>
              <a:rPr lang="en-US" dirty="0" smtClean="0"/>
              <a:t>Use metrics that ‘matter’</a:t>
            </a:r>
          </a:p>
          <a:p>
            <a:r>
              <a:rPr lang="en-US" dirty="0" smtClean="0"/>
              <a:t>Understand four pillar synergies</a:t>
            </a:r>
          </a:p>
          <a:p>
            <a:r>
              <a:rPr lang="en-US" dirty="0" smtClean="0"/>
              <a:t>Find stranded and trapped capacity</a:t>
            </a:r>
          </a:p>
        </p:txBody>
      </p:sp>
    </p:spTree>
    <p:extLst>
      <p:ext uri="{BB962C8B-B14F-4D97-AF65-F5344CB8AC3E}">
        <p14:creationId xmlns:p14="http://schemas.microsoft.com/office/powerpoint/2010/main" val="595633881"/>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No single metric,</a:t>
            </a:r>
            <a:endParaRPr lang="en-US" dirty="0"/>
          </a:p>
        </p:txBody>
      </p:sp>
      <p:sp>
        <p:nvSpPr>
          <p:cNvPr id="3" name="Content Placeholder 2"/>
          <p:cNvSpPr>
            <a:spLocks noGrp="1"/>
          </p:cNvSpPr>
          <p:nvPr>
            <p:ph idx="1"/>
          </p:nvPr>
        </p:nvSpPr>
        <p:spPr>
          <a:xfrm>
            <a:off x="457200" y="1600201"/>
            <a:ext cx="8229600" cy="3098800"/>
          </a:xfrm>
        </p:spPr>
        <p:txBody>
          <a:bodyPr/>
          <a:lstStyle/>
          <a:p>
            <a:pPr lvl="0"/>
            <a:r>
              <a:rPr lang="en-US" sz="2400" dirty="0"/>
              <a:t>Identify and prioritize </a:t>
            </a:r>
            <a:r>
              <a:rPr lang="en-US" sz="2400" dirty="0" smtClean="0"/>
              <a:t>HPC center </a:t>
            </a:r>
            <a:r>
              <a:rPr lang="en-US" sz="2400" dirty="0"/>
              <a:t>energy parameters </a:t>
            </a:r>
            <a:r>
              <a:rPr lang="en-US" sz="2400" dirty="0" smtClean="0"/>
              <a:t>for dashboards</a:t>
            </a:r>
            <a:endParaRPr lang="en-US" sz="2400" dirty="0"/>
          </a:p>
          <a:p>
            <a:pPr lvl="0"/>
            <a:r>
              <a:rPr lang="en-US" sz="2400" dirty="0"/>
              <a:t>Identify </a:t>
            </a:r>
            <a:r>
              <a:rPr lang="en-US" sz="2400" dirty="0" smtClean="0"/>
              <a:t>potential </a:t>
            </a:r>
            <a:r>
              <a:rPr lang="en-US" sz="2400" dirty="0"/>
              <a:t>stakeholder(s) for each of the energy </a:t>
            </a:r>
            <a:r>
              <a:rPr lang="en-US" sz="2400" dirty="0" smtClean="0"/>
              <a:t>parameters </a:t>
            </a:r>
          </a:p>
          <a:p>
            <a:pPr lvl="0"/>
            <a:r>
              <a:rPr lang="en-US" sz="2400" dirty="0" smtClean="0"/>
              <a:t>Document </a:t>
            </a:r>
            <a:r>
              <a:rPr lang="en-US" sz="2400" dirty="0"/>
              <a:t>recommendations to assist the HPC community to choose the parameters they want to monitor and </a:t>
            </a:r>
            <a:r>
              <a:rPr lang="en-US" sz="2400" dirty="0" smtClean="0"/>
              <a:t>manage  </a:t>
            </a:r>
            <a:endParaRPr lang="en-US" sz="2400" dirty="0"/>
          </a:p>
          <a:p>
            <a:endParaRPr lang="en-US" sz="2400" dirty="0"/>
          </a:p>
        </p:txBody>
      </p:sp>
      <p:sp>
        <p:nvSpPr>
          <p:cNvPr id="4" name="Title 1"/>
          <p:cNvSpPr txBox="1">
            <a:spLocks/>
          </p:cNvSpPr>
          <p:nvPr/>
        </p:nvSpPr>
        <p:spPr>
          <a:xfrm>
            <a:off x="457200" y="525303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 but a list to choose from.</a:t>
            </a:r>
            <a:endParaRPr lang="en-US" dirty="0"/>
          </a:p>
        </p:txBody>
      </p:sp>
    </p:spTree>
    <p:extLst>
      <p:ext uri="{BB962C8B-B14F-4D97-AF65-F5344CB8AC3E}">
        <p14:creationId xmlns:p14="http://schemas.microsoft.com/office/powerpoint/2010/main" val="281841720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makes a good metric?</a:t>
            </a:r>
            <a:endParaRPr lang="en-US" dirty="0"/>
          </a:p>
        </p:txBody>
      </p:sp>
      <p:sp>
        <p:nvSpPr>
          <p:cNvPr id="3" name="Content Placeholder 2"/>
          <p:cNvSpPr>
            <a:spLocks noGrp="1"/>
          </p:cNvSpPr>
          <p:nvPr>
            <p:ph idx="1"/>
          </p:nvPr>
        </p:nvSpPr>
        <p:spPr>
          <a:xfrm>
            <a:off x="457200" y="1600201"/>
            <a:ext cx="8229600" cy="1645356"/>
          </a:xfrm>
        </p:spPr>
        <p:txBody>
          <a:bodyPr/>
          <a:lstStyle/>
          <a:p>
            <a:r>
              <a:rPr lang="en-US" dirty="0" smtClean="0"/>
              <a:t>It matters.</a:t>
            </a:r>
          </a:p>
          <a:p>
            <a:r>
              <a:rPr lang="en-US" dirty="0" smtClean="0"/>
              <a:t>But, metrics can have limitations.</a:t>
            </a:r>
          </a:p>
          <a:p>
            <a:pPr marL="0" indent="0">
              <a:buNone/>
            </a:pPr>
            <a:endParaRPr lang="en-US" dirty="0" smtClean="0"/>
          </a:p>
        </p:txBody>
      </p:sp>
      <p:sp>
        <p:nvSpPr>
          <p:cNvPr id="4" name="Rectangle 3"/>
          <p:cNvSpPr/>
          <p:nvPr/>
        </p:nvSpPr>
        <p:spPr>
          <a:xfrm>
            <a:off x="1481667" y="3429000"/>
            <a:ext cx="6096000" cy="1631216"/>
          </a:xfrm>
          <a:prstGeom prst="rect">
            <a:avLst/>
          </a:prstGeom>
        </p:spPr>
        <p:txBody>
          <a:bodyPr wrap="square">
            <a:spAutoFit/>
          </a:bodyPr>
          <a:lstStyle/>
          <a:p>
            <a:r>
              <a:rPr lang="en-US" sz="2800" i="1" dirty="0" smtClean="0"/>
              <a:t>“</a:t>
            </a:r>
            <a:r>
              <a:rPr lang="en-US" sz="2800" i="1" dirty="0"/>
              <a:t>I don't see a real value in PUE.</a:t>
            </a:r>
            <a:r>
              <a:rPr lang="en-US" sz="2800" i="1" dirty="0" smtClean="0"/>
              <a:t>”</a:t>
            </a:r>
          </a:p>
          <a:p>
            <a:endParaRPr lang="en-US" dirty="0"/>
          </a:p>
          <a:p>
            <a:r>
              <a:rPr lang="en-US" dirty="0"/>
              <a:t>G</a:t>
            </a:r>
            <a:r>
              <a:rPr lang="en-US" dirty="0" smtClean="0"/>
              <a:t>ordon </a:t>
            </a:r>
            <a:r>
              <a:rPr lang="en-US" dirty="0"/>
              <a:t>Lane, Facilities Coordinator at Petro Canada</a:t>
            </a:r>
          </a:p>
          <a:p>
            <a:r>
              <a:rPr lang="en-US" u="sng" dirty="0">
                <a:hlinkClick r:id="rId3"/>
              </a:rPr>
              <a:t>LinkedIn Discussion on Power Usage Effectiveness (PUE)</a:t>
            </a:r>
            <a:r>
              <a:rPr lang="en-US" dirty="0"/>
              <a:t/>
            </a:r>
            <a:br>
              <a:rPr lang="en-US" dirty="0"/>
            </a:br>
            <a:endParaRPr lang="en-US" dirty="0"/>
          </a:p>
        </p:txBody>
      </p:sp>
    </p:spTree>
    <p:extLst>
      <p:ext uri="{BB962C8B-B14F-4D97-AF65-F5344CB8AC3E}">
        <p14:creationId xmlns:p14="http://schemas.microsoft.com/office/powerpoint/2010/main" val="357995540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list is stakeholder dependent</a:t>
            </a:r>
            <a:endParaRPr lang="en-US" dirty="0"/>
          </a:p>
        </p:txBody>
      </p:sp>
      <p:sp>
        <p:nvSpPr>
          <p:cNvPr id="3" name="Content Placeholder 2"/>
          <p:cNvSpPr>
            <a:spLocks noGrp="1"/>
          </p:cNvSpPr>
          <p:nvPr>
            <p:ph idx="1"/>
          </p:nvPr>
        </p:nvSpPr>
        <p:spPr/>
        <p:txBody>
          <a:bodyPr/>
          <a:lstStyle/>
          <a:p>
            <a:pPr lvl="0"/>
            <a:r>
              <a:rPr lang="en-US" sz="2400" dirty="0"/>
              <a:t>Director – Responsible for the overall center’s </a:t>
            </a:r>
            <a:r>
              <a:rPr lang="en-US" sz="2400" dirty="0" smtClean="0"/>
              <a:t>activity</a:t>
            </a:r>
            <a:endParaRPr lang="en-US" sz="2400" dirty="0"/>
          </a:p>
          <a:p>
            <a:r>
              <a:rPr lang="en-US" sz="2400" dirty="0"/>
              <a:t>Facility Manager – Primarily responsible for the physical infrastructure</a:t>
            </a:r>
          </a:p>
          <a:p>
            <a:r>
              <a:rPr lang="en-US" sz="2400" dirty="0"/>
              <a:t>Information </a:t>
            </a:r>
            <a:r>
              <a:rPr lang="en-US" sz="2400" dirty="0" smtClean="0"/>
              <a:t>Technology Manager </a:t>
            </a:r>
            <a:r>
              <a:rPr lang="en-US" sz="2400" dirty="0"/>
              <a:t>– Primarily responsible for the information technologies (hardware &amp; software) in the data center</a:t>
            </a:r>
          </a:p>
          <a:p>
            <a:endParaRPr lang="en-US" sz="2400" dirty="0"/>
          </a:p>
        </p:txBody>
      </p:sp>
    </p:spTree>
    <p:extLst>
      <p:ext uri="{BB962C8B-B14F-4D97-AF65-F5344CB8AC3E}">
        <p14:creationId xmlns:p14="http://schemas.microsoft.com/office/powerpoint/2010/main" val="2420774627"/>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Facility </a:t>
            </a:r>
            <a:r>
              <a:rPr lang="en-US" dirty="0"/>
              <a:t>m</a:t>
            </a:r>
            <a:r>
              <a:rPr lang="en-US" dirty="0" smtClean="0"/>
              <a:t>anager’s items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385327311"/>
              </p:ext>
            </p:extLst>
          </p:nvPr>
        </p:nvGraphicFramePr>
        <p:xfrm>
          <a:off x="1292128" y="1636295"/>
          <a:ext cx="7868653" cy="4692315"/>
        </p:xfrm>
        <a:graphic>
          <a:graphicData uri="http://schemas.openxmlformats.org/drawingml/2006/table">
            <a:tbl>
              <a:tblPr/>
              <a:tblGrid>
                <a:gridCol w="968449"/>
                <a:gridCol w="4223517"/>
                <a:gridCol w="1587182"/>
                <a:gridCol w="1089505"/>
              </a:tblGrid>
              <a:tr h="358660">
                <a:tc>
                  <a:txBody>
                    <a:bodyPr/>
                    <a:lstStyle/>
                    <a:p>
                      <a:pPr marL="0" marR="0" algn="l">
                        <a:spcBef>
                          <a:spcPts val="0"/>
                        </a:spcBef>
                        <a:spcAft>
                          <a:spcPts val="0"/>
                        </a:spcAft>
                      </a:pPr>
                      <a:r>
                        <a:rPr lang="en-US" sz="1600" b="1" dirty="0">
                          <a:effectLst/>
                          <a:latin typeface="Verdana" pitchFamily="34" charset="0"/>
                          <a:ea typeface="Verdana" pitchFamily="34" charset="0"/>
                          <a:cs typeface="Verdana" pitchFamily="34" charset="0"/>
                        </a:rPr>
                        <a:t>Item</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b="1">
                          <a:effectLst/>
                          <a:latin typeface="Verdana" pitchFamily="34" charset="0"/>
                          <a:ea typeface="Verdana" pitchFamily="34" charset="0"/>
                          <a:cs typeface="Verdana" pitchFamily="34" charset="0"/>
                        </a:rPr>
                        <a:t>Primary Information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b="1">
                          <a:effectLst/>
                          <a:latin typeface="Verdana" pitchFamily="34" charset="0"/>
                          <a:ea typeface="Verdana" pitchFamily="34" charset="0"/>
                          <a:cs typeface="Verdana" pitchFamily="34" charset="0"/>
                        </a:rPr>
                        <a:t>Unit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b="1" dirty="0">
                          <a:effectLst/>
                          <a:latin typeface="Verdana" pitchFamily="34" charset="0"/>
                          <a:ea typeface="Verdana" pitchFamily="34" charset="0"/>
                          <a:cs typeface="Verdana" pitchFamily="34" charset="0"/>
                        </a:rPr>
                        <a:t>Priority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8882">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Total power/energy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kW &amp; kWh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8882">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IT Power /energy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kW &amp; kWh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8660">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dirty="0">
                          <a:effectLst/>
                          <a:latin typeface="Verdana" pitchFamily="34" charset="0"/>
                          <a:ea typeface="Verdana" pitchFamily="34" charset="0"/>
                          <a:cs typeface="Verdana" pitchFamily="34" charset="0"/>
                        </a:rPr>
                        <a:t>Power Usage Effectiveness -Power</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Index</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8660">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Power Usage Effectiveness- Energy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Index</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8882">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5</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Cooling Efficiency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kW/ton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8882">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6</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Cooling Energy Use</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kWh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37989">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Data center IT equipment cooling diagram</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degF/C</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8882">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Temperature (map)</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degF/C</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8660">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UPS input / output power /Energy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kW &amp; kWh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7956">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10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Data center electrical distribution diagram</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8660">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11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CRAC/CRAH/AHU RAT  (avg, min, max)</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degF/C</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8660">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12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CRAC/CRAH/AHU SAT  (avg, min, max)</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a:effectLst/>
                          <a:latin typeface="Verdana" pitchFamily="34" charset="0"/>
                          <a:ea typeface="Verdana" pitchFamily="34" charset="0"/>
                          <a:cs typeface="Verdana" pitchFamily="34" charset="0"/>
                        </a:rPr>
                        <a:t>degF/C</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600" dirty="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Rectangle 4"/>
          <p:cNvSpPr/>
          <p:nvPr/>
        </p:nvSpPr>
        <p:spPr>
          <a:xfrm>
            <a:off x="8085663" y="1622778"/>
            <a:ext cx="1284112" cy="4868333"/>
          </a:xfrm>
          <a:prstGeom prst="rect">
            <a:avLst/>
          </a:prstGeom>
          <a:solidFill>
            <a:schemeClr val="bg1"/>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9902783"/>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Systems manager’s items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793417102"/>
              </p:ext>
            </p:extLst>
          </p:nvPr>
        </p:nvGraphicFramePr>
        <p:xfrm>
          <a:off x="1564696" y="1780673"/>
          <a:ext cx="7074567" cy="4449048"/>
        </p:xfrm>
        <a:graphic>
          <a:graphicData uri="http://schemas.openxmlformats.org/drawingml/2006/table">
            <a:tbl>
              <a:tblPr/>
              <a:tblGrid>
                <a:gridCol w="1037411"/>
                <a:gridCol w="3112233"/>
                <a:gridCol w="1680029"/>
                <a:gridCol w="1244894"/>
              </a:tblGrid>
              <a:tr h="315602">
                <a:tc>
                  <a:txBody>
                    <a:bodyPr/>
                    <a:lstStyle/>
                    <a:p>
                      <a:pPr marL="0" marR="0" algn="l">
                        <a:spcBef>
                          <a:spcPts val="0"/>
                        </a:spcBef>
                        <a:spcAft>
                          <a:spcPts val="0"/>
                        </a:spcAft>
                      </a:pPr>
                      <a:r>
                        <a:rPr lang="en-US" sz="1800" b="1">
                          <a:effectLst/>
                          <a:latin typeface="+mn-lt"/>
                          <a:ea typeface="SimSun"/>
                        </a:rPr>
                        <a:t>Item</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b="1">
                          <a:effectLst/>
                          <a:latin typeface="+mn-lt"/>
                          <a:ea typeface="SimSun"/>
                        </a:rPr>
                        <a:t>Primary Information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b="1">
                          <a:effectLst/>
                          <a:latin typeface="+mn-lt"/>
                          <a:ea typeface="SimSun"/>
                        </a:rPr>
                        <a:t>Unit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b="1">
                          <a:effectLst/>
                          <a:latin typeface="+mn-lt"/>
                          <a:ea typeface="SimSun"/>
                        </a:rPr>
                        <a:t>Priority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4964">
                <a:tc>
                  <a:txBody>
                    <a:bodyPr/>
                    <a:lstStyle/>
                    <a:p>
                      <a:pPr marL="0" marR="0" algn="l">
                        <a:spcBef>
                          <a:spcPts val="0"/>
                        </a:spcBef>
                        <a:spcAft>
                          <a:spcPts val="0"/>
                        </a:spcAft>
                      </a:pPr>
                      <a:r>
                        <a:rPr lang="en-US" sz="1800">
                          <a:effectLst/>
                          <a:latin typeface="+mn-lt"/>
                          <a:ea typeface="SimSun"/>
                          <a:cs typeface="Calibri"/>
                        </a:rPr>
                        <a:t>1</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Energy Cost per data processing unit</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$/unit</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High</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20803">
                <a:tc>
                  <a:txBody>
                    <a:bodyPr/>
                    <a:lstStyle/>
                    <a:p>
                      <a:pPr marL="0" marR="0" algn="l">
                        <a:spcBef>
                          <a:spcPts val="0"/>
                        </a:spcBef>
                        <a:spcAft>
                          <a:spcPts val="0"/>
                        </a:spcAft>
                      </a:pPr>
                      <a:r>
                        <a:rPr lang="en-US" sz="1800">
                          <a:effectLst/>
                          <a:latin typeface="+mn-lt"/>
                          <a:ea typeface="SimSun"/>
                          <a:cs typeface="Calibri"/>
                        </a:rPr>
                        <a:t>2</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Total power/energy</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kW  &amp; kWh</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High</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20803">
                <a:tc>
                  <a:txBody>
                    <a:bodyPr/>
                    <a:lstStyle/>
                    <a:p>
                      <a:pPr marL="0" marR="0" algn="l">
                        <a:spcBef>
                          <a:spcPts val="0"/>
                        </a:spcBef>
                        <a:spcAft>
                          <a:spcPts val="0"/>
                        </a:spcAft>
                      </a:pPr>
                      <a:r>
                        <a:rPr lang="en-US" sz="1800">
                          <a:effectLst/>
                          <a:latin typeface="+mn-lt"/>
                          <a:ea typeface="SimSun"/>
                          <a:cs typeface="Calibri"/>
                        </a:rPr>
                        <a:t>3</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IT Power /energy</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kW &amp; kWh</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High</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4964">
                <a:tc>
                  <a:txBody>
                    <a:bodyPr/>
                    <a:lstStyle/>
                    <a:p>
                      <a:pPr marL="0" marR="0" algn="l">
                        <a:spcBef>
                          <a:spcPts val="0"/>
                        </a:spcBef>
                        <a:spcAft>
                          <a:spcPts val="0"/>
                        </a:spcAft>
                      </a:pPr>
                      <a:r>
                        <a:rPr lang="en-US" sz="1800">
                          <a:effectLst/>
                          <a:latin typeface="+mn-lt"/>
                          <a:ea typeface="SimSun"/>
                          <a:cs typeface="Calibri"/>
                        </a:rPr>
                        <a:t>4</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Average  IT utilization-Compute System</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Percent</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High</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4964">
                <a:tc>
                  <a:txBody>
                    <a:bodyPr/>
                    <a:lstStyle/>
                    <a:p>
                      <a:pPr marL="0" marR="0" algn="l">
                        <a:spcBef>
                          <a:spcPts val="0"/>
                        </a:spcBef>
                        <a:spcAft>
                          <a:spcPts val="0"/>
                        </a:spcAft>
                      </a:pPr>
                      <a:r>
                        <a:rPr lang="en-US" sz="1800">
                          <a:effectLst/>
                          <a:latin typeface="+mn-lt"/>
                          <a:ea typeface="SimSun"/>
                          <a:cs typeface="Calibri"/>
                        </a:rPr>
                        <a:t>5</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Power Usage Effectiveness –Power</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Index</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High</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4964">
                <a:tc>
                  <a:txBody>
                    <a:bodyPr/>
                    <a:lstStyle/>
                    <a:p>
                      <a:pPr marL="0" marR="0" algn="l">
                        <a:spcBef>
                          <a:spcPts val="0"/>
                        </a:spcBef>
                        <a:spcAft>
                          <a:spcPts val="0"/>
                        </a:spcAft>
                      </a:pPr>
                      <a:r>
                        <a:rPr lang="en-US" sz="1800">
                          <a:effectLst/>
                          <a:latin typeface="+mn-lt"/>
                          <a:ea typeface="SimSun"/>
                          <a:cs typeface="Calibri"/>
                        </a:rPr>
                        <a:t>6</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Power Usage Effectiveness- Energy</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Index</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High</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4964">
                <a:tc>
                  <a:txBody>
                    <a:bodyPr/>
                    <a:lstStyle/>
                    <a:p>
                      <a:pPr marL="0" marR="0" algn="l">
                        <a:spcBef>
                          <a:spcPts val="0"/>
                        </a:spcBef>
                        <a:spcAft>
                          <a:spcPts val="0"/>
                        </a:spcAft>
                      </a:pPr>
                      <a:r>
                        <a:rPr lang="en-US" sz="1800">
                          <a:effectLst/>
                          <a:latin typeface="+mn-lt"/>
                          <a:ea typeface="SimSun"/>
                          <a:cs typeface="Calibri"/>
                        </a:rPr>
                        <a:t>7</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IT efficiency</a:t>
                      </a:r>
                      <a:r>
                        <a:rPr lang="en-US" sz="1800" baseline="30000">
                          <a:effectLst/>
                          <a:latin typeface="+mn-lt"/>
                          <a:ea typeface="SimSun"/>
                          <a:cs typeface="Calibri"/>
                        </a:rPr>
                        <a:t>a</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Work output/W*</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High</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4964">
                <a:tc>
                  <a:txBody>
                    <a:bodyPr/>
                    <a:lstStyle/>
                    <a:p>
                      <a:pPr marL="0" marR="0" algn="l">
                        <a:spcBef>
                          <a:spcPts val="0"/>
                        </a:spcBef>
                        <a:spcAft>
                          <a:spcPts val="0"/>
                        </a:spcAft>
                      </a:pPr>
                      <a:r>
                        <a:rPr lang="en-US" sz="1800">
                          <a:effectLst/>
                          <a:latin typeface="+mn-lt"/>
                          <a:ea typeface="SimSun"/>
                          <a:cs typeface="Calibri"/>
                        </a:rPr>
                        <a:t>8</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Data center IT equipment cooling diagram</a:t>
                      </a:r>
                      <a:endParaRPr lang="en-US" sz="18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a:effectLst/>
                          <a:latin typeface="+mn-lt"/>
                          <a:ea typeface="SimSun"/>
                          <a:cs typeface="Calibri"/>
                        </a:rPr>
                        <a:t>degF/C</a:t>
                      </a:r>
                      <a:endParaRPr lang="en-US" sz="240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1800" dirty="0">
                          <a:effectLst/>
                          <a:latin typeface="+mn-lt"/>
                          <a:ea typeface="SimSun"/>
                          <a:cs typeface="Calibri"/>
                        </a:rPr>
                        <a:t>High</a:t>
                      </a:r>
                      <a:endParaRPr lang="en-US" sz="2400" dirty="0">
                        <a:effectLst/>
                        <a:latin typeface="+mn-lt"/>
                        <a:ea typeface="SimSu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Rectangle 4"/>
          <p:cNvSpPr/>
          <p:nvPr/>
        </p:nvSpPr>
        <p:spPr>
          <a:xfrm>
            <a:off x="7408335" y="1622778"/>
            <a:ext cx="1284112" cy="4868333"/>
          </a:xfrm>
          <a:prstGeom prst="rect">
            <a:avLst/>
          </a:prstGeom>
          <a:solidFill>
            <a:schemeClr val="bg1"/>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2454398" y="6435700"/>
            <a:ext cx="6325771" cy="369332"/>
          </a:xfrm>
          <a:prstGeom prst="rect">
            <a:avLst/>
          </a:prstGeom>
          <a:noFill/>
        </p:spPr>
        <p:txBody>
          <a:bodyPr wrap="none" rtlCol="0">
            <a:spAutoFit/>
          </a:bodyPr>
          <a:lstStyle/>
          <a:p>
            <a:r>
              <a:rPr lang="en-US" dirty="0">
                <a:latin typeface="Verdana" pitchFamily="34" charset="0"/>
                <a:ea typeface="Verdana" pitchFamily="34" charset="0"/>
                <a:cs typeface="Verdana" pitchFamily="34" charset="0"/>
              </a:rPr>
              <a:t> </a:t>
            </a:r>
            <a:r>
              <a:rPr lang="en-US" baseline="30000" dirty="0" smtClean="0">
                <a:latin typeface="Verdana" pitchFamily="34" charset="0"/>
                <a:ea typeface="Verdana" pitchFamily="34" charset="0"/>
                <a:cs typeface="Verdana" pitchFamily="34" charset="0"/>
              </a:rPr>
              <a:t>a </a:t>
            </a:r>
            <a:r>
              <a:rPr lang="en-US" dirty="0" smtClean="0"/>
              <a:t>Depends </a:t>
            </a:r>
            <a:r>
              <a:rPr lang="en-US" dirty="0"/>
              <a:t>on how each HPC </a:t>
            </a:r>
            <a:r>
              <a:rPr lang="en-US" dirty="0" smtClean="0"/>
              <a:t>center defines </a:t>
            </a:r>
            <a:r>
              <a:rPr lang="en-US" dirty="0"/>
              <a:t>its work output</a:t>
            </a:r>
          </a:p>
        </p:txBody>
      </p:sp>
    </p:spTree>
    <p:extLst>
      <p:ext uri="{BB962C8B-B14F-4D97-AF65-F5344CB8AC3E}">
        <p14:creationId xmlns:p14="http://schemas.microsoft.com/office/powerpoint/2010/main" val="1690266703"/>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Director’s </a:t>
            </a:r>
            <a:r>
              <a:rPr lang="en-US" dirty="0"/>
              <a:t>i</a:t>
            </a:r>
            <a:r>
              <a:rPr lang="en-US" dirty="0" smtClean="0"/>
              <a:t>tems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653691056"/>
              </p:ext>
            </p:extLst>
          </p:nvPr>
        </p:nvGraphicFramePr>
        <p:xfrm>
          <a:off x="1736107" y="1876928"/>
          <a:ext cx="7098632" cy="3907491"/>
        </p:xfrm>
        <a:graphic>
          <a:graphicData uri="http://schemas.openxmlformats.org/drawingml/2006/table">
            <a:tbl>
              <a:tblPr/>
              <a:tblGrid>
                <a:gridCol w="1040940"/>
                <a:gridCol w="3122820"/>
                <a:gridCol w="1685745"/>
                <a:gridCol w="1249127"/>
              </a:tblGrid>
              <a:tr h="506249">
                <a:tc>
                  <a:txBody>
                    <a:bodyPr/>
                    <a:lstStyle/>
                    <a:p>
                      <a:pPr marL="0" marR="0" algn="l">
                        <a:spcBef>
                          <a:spcPts val="0"/>
                        </a:spcBef>
                        <a:spcAft>
                          <a:spcPts val="0"/>
                        </a:spcAft>
                      </a:pPr>
                      <a:r>
                        <a:rPr lang="en-US" sz="2000" b="1" dirty="0">
                          <a:effectLst/>
                          <a:latin typeface="Verdana" pitchFamily="34" charset="0"/>
                          <a:ea typeface="Verdana" pitchFamily="34" charset="0"/>
                          <a:cs typeface="Verdana" pitchFamily="34" charset="0"/>
                        </a:rPr>
                        <a:t>Item</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b="1">
                          <a:effectLst/>
                          <a:latin typeface="Verdana" pitchFamily="34" charset="0"/>
                          <a:ea typeface="Verdana" pitchFamily="34" charset="0"/>
                          <a:cs typeface="Verdana" pitchFamily="34" charset="0"/>
                        </a:rPr>
                        <a:t>Primary Information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b="1">
                          <a:effectLst/>
                          <a:latin typeface="Verdana" pitchFamily="34" charset="0"/>
                          <a:ea typeface="Verdana" pitchFamily="34" charset="0"/>
                          <a:cs typeface="Verdana" pitchFamily="34" charset="0"/>
                        </a:rPr>
                        <a:t>Unit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b="1">
                          <a:effectLst/>
                          <a:latin typeface="Verdana" pitchFamily="34" charset="0"/>
                          <a:ea typeface="Verdana" pitchFamily="34" charset="0"/>
                          <a:cs typeface="Verdana" pitchFamily="34" charset="0"/>
                        </a:rPr>
                        <a:t>Priority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6249">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Total power &amp; energy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kW &amp; kWh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06818">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Energy cost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59375">
                <a:tc>
                  <a:txBody>
                    <a:bodyPr/>
                    <a:lstStyle/>
                    <a:p>
                      <a:pPr marL="0" marR="0" algn="l">
                        <a:spcBef>
                          <a:spcPts val="0"/>
                        </a:spcBef>
                        <a:spcAft>
                          <a:spcPts val="0"/>
                        </a:spcAft>
                      </a:pPr>
                      <a:r>
                        <a:rPr lang="en-US" sz="2000" dirty="0">
                          <a:effectLst/>
                          <a:latin typeface="Verdana" pitchFamily="34" charset="0"/>
                          <a:ea typeface="Verdana" pitchFamily="34" charset="0"/>
                          <a:cs typeface="Verdana" pitchFamily="34" charset="0"/>
                        </a:rPr>
                        <a:t>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r>
                        <a:rPr lang="en-US" sz="2000" dirty="0" smtClean="0">
                          <a:effectLst/>
                          <a:latin typeface="Verdana" pitchFamily="34" charset="0"/>
                          <a:ea typeface="Verdana" pitchFamily="34" charset="0"/>
                          <a:cs typeface="Verdana" pitchFamily="34" charset="0"/>
                        </a:rPr>
                        <a:t>Average  IT utilization-Compute System</a:t>
                      </a:r>
                      <a:endParaRPr lang="en-US" sz="2000" kern="1200" dirty="0">
                        <a:solidFill>
                          <a:schemeClr val="tx1"/>
                        </a:solidFill>
                        <a:effectLst/>
                        <a:latin typeface="Verdana" pitchFamily="34" charset="0"/>
                        <a:ea typeface="Verdana" pitchFamily="34" charset="0"/>
                        <a:cs typeface="Verdana"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Percent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6249">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dirty="0">
                          <a:effectLst/>
                          <a:latin typeface="Verdana" pitchFamily="34" charset="0"/>
                          <a:ea typeface="Verdana" pitchFamily="34" charset="0"/>
                          <a:cs typeface="Verdana" pitchFamily="34" charset="0"/>
                        </a:rPr>
                        <a:t>Power Usage Effectiveness –Power</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Index</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6249">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5</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dirty="0">
                          <a:effectLst/>
                          <a:latin typeface="Verdana" pitchFamily="34" charset="0"/>
                          <a:ea typeface="Verdana" pitchFamily="34" charset="0"/>
                          <a:cs typeface="Verdana" pitchFamily="34" charset="0"/>
                        </a:rPr>
                        <a:t>Power Usage Effectiveness- Energy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Index</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6249">
                <a:tc>
                  <a:txBody>
                    <a:bodyPr/>
                    <a:lstStyle/>
                    <a:p>
                      <a:pPr marL="0" marR="0" algn="l">
                        <a:spcBef>
                          <a:spcPts val="0"/>
                        </a:spcBef>
                        <a:spcAft>
                          <a:spcPts val="0"/>
                        </a:spcAft>
                      </a:pPr>
                      <a:r>
                        <a:rPr lang="en-US" sz="2000">
                          <a:effectLst/>
                          <a:latin typeface="Verdana" pitchFamily="34" charset="0"/>
                          <a:ea typeface="Verdana" pitchFamily="34" charset="0"/>
                          <a:cs typeface="Verdana" pitchFamily="34" charset="0"/>
                        </a:rPr>
                        <a:t>6</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dirty="0">
                          <a:effectLst/>
                          <a:latin typeface="Verdana" pitchFamily="34" charset="0"/>
                          <a:ea typeface="Verdana" pitchFamily="34" charset="0"/>
                          <a:cs typeface="Verdana" pitchFamily="34" charset="0"/>
                        </a:rPr>
                        <a:t>IT efficiency </a:t>
                      </a:r>
                      <a:r>
                        <a:rPr lang="en-US" sz="2000" baseline="30000" dirty="0">
                          <a:effectLst/>
                          <a:latin typeface="Verdana" pitchFamily="34" charset="0"/>
                          <a:ea typeface="Verdana" pitchFamily="34" charset="0"/>
                          <a:cs typeface="Verdana" pitchFamily="34" charset="0"/>
                        </a:rPr>
                        <a:t>a</a:t>
                      </a:r>
                      <a:endParaRPr lang="en-US" sz="2000" dirty="0">
                        <a:effectLst/>
                        <a:latin typeface="Verdana" pitchFamily="34" charset="0"/>
                        <a:ea typeface="Verdana" pitchFamily="34" charset="0"/>
                        <a:cs typeface="Verdana"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dirty="0">
                          <a:effectLst/>
                          <a:latin typeface="Verdana" pitchFamily="34" charset="0"/>
                          <a:ea typeface="Verdana" pitchFamily="34" charset="0"/>
                          <a:cs typeface="Verdana" pitchFamily="34" charset="0"/>
                        </a:rPr>
                        <a:t>Work </a:t>
                      </a:r>
                      <a:r>
                        <a:rPr lang="en-US" sz="2000" dirty="0" smtClean="0">
                          <a:effectLst/>
                          <a:latin typeface="Verdana" pitchFamily="34" charset="0"/>
                          <a:ea typeface="Verdana" pitchFamily="34" charset="0"/>
                          <a:cs typeface="Verdana" pitchFamily="34" charset="0"/>
                        </a:rPr>
                        <a:t>output/Watt</a:t>
                      </a:r>
                      <a:endParaRPr lang="en-US" sz="2000" dirty="0">
                        <a:effectLst/>
                        <a:latin typeface="Verdana" pitchFamily="34" charset="0"/>
                        <a:ea typeface="Verdana" pitchFamily="34" charset="0"/>
                        <a:cs typeface="Verdana"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spcBef>
                          <a:spcPts val="0"/>
                        </a:spcBef>
                        <a:spcAft>
                          <a:spcPts val="0"/>
                        </a:spcAft>
                      </a:pPr>
                      <a:r>
                        <a:rPr lang="en-US" sz="2000" dirty="0">
                          <a:effectLst/>
                          <a:latin typeface="Verdana" pitchFamily="34" charset="0"/>
                          <a:ea typeface="Verdana" pitchFamily="34" charset="0"/>
                          <a:cs typeface="Verdana" pitchFamily="34" charset="0"/>
                        </a:rPr>
                        <a:t>High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7" name="TextBox 6"/>
          <p:cNvSpPr txBox="1"/>
          <p:nvPr/>
        </p:nvSpPr>
        <p:spPr>
          <a:xfrm>
            <a:off x="888077" y="6266368"/>
            <a:ext cx="7689575" cy="461665"/>
          </a:xfrm>
          <a:prstGeom prst="rect">
            <a:avLst/>
          </a:prstGeom>
          <a:noFill/>
        </p:spPr>
        <p:txBody>
          <a:bodyPr wrap="none" rtlCol="0">
            <a:spAutoFit/>
          </a:bodyPr>
          <a:lstStyle/>
          <a:p>
            <a:r>
              <a:rPr lang="en-US" sz="2400" dirty="0">
                <a:latin typeface="Verdana" pitchFamily="34" charset="0"/>
                <a:ea typeface="Verdana" pitchFamily="34" charset="0"/>
                <a:cs typeface="Verdana" pitchFamily="34" charset="0"/>
              </a:rPr>
              <a:t> </a:t>
            </a:r>
            <a:r>
              <a:rPr lang="en-US" sz="2400" baseline="30000" dirty="0" smtClean="0">
                <a:latin typeface="Verdana" pitchFamily="34" charset="0"/>
                <a:ea typeface="Verdana" pitchFamily="34" charset="0"/>
                <a:cs typeface="Verdana" pitchFamily="34" charset="0"/>
              </a:rPr>
              <a:t>a </a:t>
            </a:r>
            <a:r>
              <a:rPr lang="en-US" sz="2400" dirty="0" smtClean="0"/>
              <a:t>Depends </a:t>
            </a:r>
            <a:r>
              <a:rPr lang="en-US" sz="2400" dirty="0"/>
              <a:t>on how each HPC </a:t>
            </a:r>
            <a:r>
              <a:rPr lang="en-US" sz="2400" dirty="0" smtClean="0"/>
              <a:t>center defines </a:t>
            </a:r>
            <a:r>
              <a:rPr lang="en-US" sz="2400" dirty="0"/>
              <a:t>its work output</a:t>
            </a:r>
          </a:p>
        </p:txBody>
      </p:sp>
      <p:sp>
        <p:nvSpPr>
          <p:cNvPr id="3" name="Rectangle 2"/>
          <p:cNvSpPr/>
          <p:nvPr/>
        </p:nvSpPr>
        <p:spPr>
          <a:xfrm>
            <a:off x="7591772" y="1622778"/>
            <a:ext cx="1538112" cy="4261555"/>
          </a:xfrm>
          <a:prstGeom prst="rect">
            <a:avLst/>
          </a:prstGeom>
          <a:solidFill>
            <a:schemeClr val="bg1"/>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5161801"/>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 is time to update these lists</a:t>
            </a:r>
            <a:endParaRPr lang="en-US" dirty="0"/>
          </a:p>
        </p:txBody>
      </p:sp>
      <p:sp>
        <p:nvSpPr>
          <p:cNvPr id="3" name="Content Placeholder 2"/>
          <p:cNvSpPr>
            <a:spLocks noGrp="1"/>
          </p:cNvSpPr>
          <p:nvPr>
            <p:ph idx="1"/>
          </p:nvPr>
        </p:nvSpPr>
        <p:spPr>
          <a:xfrm>
            <a:off x="457200" y="1600201"/>
            <a:ext cx="8229600" cy="3042356"/>
          </a:xfrm>
        </p:spPr>
        <p:txBody>
          <a:bodyPr/>
          <a:lstStyle/>
          <a:p>
            <a:r>
              <a:rPr lang="en-US" dirty="0" smtClean="0"/>
              <a:t>Today’s workshop</a:t>
            </a:r>
            <a:r>
              <a:rPr lang="en-US" dirty="0"/>
              <a:t> </a:t>
            </a:r>
            <a:r>
              <a:rPr lang="en-US" dirty="0" smtClean="0"/>
              <a:t>and ensuing report</a:t>
            </a:r>
          </a:p>
          <a:p>
            <a:r>
              <a:rPr lang="en-US" dirty="0" smtClean="0"/>
              <a:t>SC15 </a:t>
            </a:r>
            <a:r>
              <a:rPr lang="en-US" dirty="0" err="1" smtClean="0"/>
              <a:t>BoF</a:t>
            </a:r>
            <a:r>
              <a:rPr lang="en-US" dirty="0" smtClean="0"/>
              <a:t> </a:t>
            </a:r>
            <a:r>
              <a:rPr lang="en-US" dirty="0"/>
              <a:t>“Identifying a Few, High-Leverage Energy Efficiency Metrics”</a:t>
            </a:r>
          </a:p>
          <a:p>
            <a:pPr marL="0" indent="0">
              <a:buNone/>
            </a:pPr>
            <a:endParaRPr lang="en-US" dirty="0" smtClean="0"/>
          </a:p>
        </p:txBody>
      </p:sp>
      <p:sp>
        <p:nvSpPr>
          <p:cNvPr id="4" name="Rectangle 3"/>
          <p:cNvSpPr/>
          <p:nvPr/>
        </p:nvSpPr>
        <p:spPr>
          <a:xfrm>
            <a:off x="457200" y="4940280"/>
            <a:ext cx="7938911" cy="1107996"/>
          </a:xfrm>
          <a:prstGeom prst="rect">
            <a:avLst/>
          </a:prstGeom>
        </p:spPr>
        <p:txBody>
          <a:bodyPr wrap="square">
            <a:spAutoFit/>
          </a:bodyPr>
          <a:lstStyle/>
          <a:p>
            <a:r>
              <a:rPr lang="en-US" sz="2200" b="1" dirty="0"/>
              <a:t>General Recommendations for High Performance Computing Data Center Energy Management Dashboard </a:t>
            </a:r>
            <a:r>
              <a:rPr lang="en-US" sz="2200" b="1" dirty="0" smtClean="0"/>
              <a:t>Display</a:t>
            </a:r>
            <a:r>
              <a:rPr lang="en-US" sz="2200" dirty="0" smtClean="0"/>
              <a:t>, Sartor, D. et al.  </a:t>
            </a:r>
          </a:p>
          <a:p>
            <a:r>
              <a:rPr lang="en-US" sz="2200" dirty="0" smtClean="0"/>
              <a:t>http</a:t>
            </a:r>
            <a:r>
              <a:rPr lang="en-US" sz="2200" dirty="0"/>
              <a:t>://</a:t>
            </a:r>
            <a:r>
              <a:rPr lang="en-US" sz="2200" dirty="0" err="1"/>
              <a:t>doi.ieeecomputersociety.org</a:t>
            </a:r>
            <a:r>
              <a:rPr lang="en-US" sz="2200" dirty="0"/>
              <a:t>/10.1109/IPDPSW.2013.272</a:t>
            </a:r>
          </a:p>
        </p:txBody>
      </p:sp>
    </p:spTree>
    <p:extLst>
      <p:ext uri="{BB962C8B-B14F-4D97-AF65-F5344CB8AC3E}">
        <p14:creationId xmlns:p14="http://schemas.microsoft.com/office/powerpoint/2010/main" val="15277437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tent Placeholder 2"/>
          <p:cNvSpPr txBox="1">
            <a:spLocks/>
          </p:cNvSpPr>
          <p:nvPr/>
        </p:nvSpPr>
        <p:spPr bwMode="auto">
          <a:xfrm>
            <a:off x="457200" y="1151464"/>
            <a:ext cx="8232473" cy="487680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90000"/>
              </a:lnSpc>
              <a:spcBef>
                <a:spcPct val="60000"/>
              </a:spcBef>
              <a:spcAft>
                <a:spcPct val="0"/>
              </a:spcAft>
              <a:buClr>
                <a:srgbClr val="01673E"/>
              </a:buClr>
              <a:buFont typeface="Symbol" pitchFamily="1" charset="2"/>
              <a:buChar char="·"/>
              <a:defRPr sz="2800" b="1">
                <a:solidFill>
                  <a:srgbClr val="000000"/>
                </a:solidFill>
                <a:latin typeface="+mn-lt"/>
                <a:ea typeface="ＭＳ Ｐゴシック" pitchFamily="-108" charset="-128"/>
                <a:cs typeface="ＭＳ Ｐゴシック" pitchFamily="-108" charset="-128"/>
              </a:defRPr>
            </a:lvl1pPr>
            <a:lvl2pPr marL="742950" indent="-285750" algn="l" rtl="0" eaLnBrk="0" fontAlgn="base" hangingPunct="0">
              <a:lnSpc>
                <a:spcPct val="90000"/>
              </a:lnSpc>
              <a:spcBef>
                <a:spcPct val="35000"/>
              </a:spcBef>
              <a:spcAft>
                <a:spcPct val="0"/>
              </a:spcAft>
              <a:buClr>
                <a:srgbClr val="01673E"/>
              </a:buClr>
              <a:buFont typeface="Arial" pitchFamily="1" charset="0"/>
              <a:buChar char="–"/>
              <a:defRPr sz="2400" b="1">
                <a:solidFill>
                  <a:srgbClr val="000000"/>
                </a:solidFill>
                <a:latin typeface="+mn-lt"/>
                <a:ea typeface="ＭＳ Ｐゴシック" pitchFamily="-108" charset="-128"/>
              </a:defRPr>
            </a:lvl2pPr>
            <a:lvl3pPr marL="1143000" indent="-228600" algn="l" rtl="0" eaLnBrk="0" fontAlgn="base" hangingPunct="0">
              <a:lnSpc>
                <a:spcPct val="90000"/>
              </a:lnSpc>
              <a:spcBef>
                <a:spcPct val="25000"/>
              </a:spcBef>
              <a:spcAft>
                <a:spcPct val="0"/>
              </a:spcAft>
              <a:buClr>
                <a:srgbClr val="01673E"/>
              </a:buClr>
              <a:buFont typeface="Symbol" pitchFamily="1" charset="2"/>
              <a:buChar char="·"/>
              <a:defRPr sz="2000" b="1">
                <a:solidFill>
                  <a:srgbClr val="000000"/>
                </a:solidFill>
                <a:latin typeface="+mn-lt"/>
                <a:ea typeface="ＭＳ Ｐゴシック" pitchFamily="-108" charset="-128"/>
              </a:defRPr>
            </a:lvl3pPr>
            <a:lvl4pPr marL="1600200" indent="-228600" algn="l" rtl="0" eaLnBrk="0" fontAlgn="base" hangingPunct="0">
              <a:lnSpc>
                <a:spcPct val="90000"/>
              </a:lnSpc>
              <a:spcBef>
                <a:spcPct val="20000"/>
              </a:spcBef>
              <a:spcAft>
                <a:spcPct val="0"/>
              </a:spcAft>
              <a:buClr>
                <a:srgbClr val="01673E"/>
              </a:buClr>
              <a:buFont typeface="Arial" pitchFamily="1" charset="0"/>
              <a:buChar char="–"/>
              <a:defRPr b="1">
                <a:solidFill>
                  <a:srgbClr val="000000"/>
                </a:solidFill>
                <a:latin typeface="+mn-lt"/>
                <a:ea typeface="ＭＳ Ｐゴシック" pitchFamily="-108" charset="-128"/>
              </a:defRPr>
            </a:lvl4pPr>
            <a:lvl5pPr marL="2057400" indent="-228600" algn="l" rtl="0" eaLnBrk="0" fontAlgn="base" hangingPunct="0">
              <a:lnSpc>
                <a:spcPct val="90000"/>
              </a:lnSpc>
              <a:spcBef>
                <a:spcPct val="20000"/>
              </a:spcBef>
              <a:spcAft>
                <a:spcPct val="0"/>
              </a:spcAft>
              <a:buClr>
                <a:srgbClr val="01673E"/>
              </a:buClr>
              <a:buFont typeface="Symbol" pitchFamily="1" charset="2"/>
              <a:buChar char="·"/>
              <a:defRPr b="1">
                <a:solidFill>
                  <a:srgbClr val="000000"/>
                </a:solidFill>
                <a:latin typeface="+mn-lt"/>
                <a:ea typeface="ＭＳ Ｐゴシック" pitchFamily="-108" charset="-128"/>
              </a:defRPr>
            </a:lvl5pPr>
            <a:lvl6pPr marL="2514600" indent="-228600" algn="l" rtl="0" fontAlgn="base">
              <a:lnSpc>
                <a:spcPct val="90000"/>
              </a:lnSpc>
              <a:spcBef>
                <a:spcPct val="20000"/>
              </a:spcBef>
              <a:spcAft>
                <a:spcPct val="0"/>
              </a:spcAft>
              <a:buClr>
                <a:srgbClr val="01673E"/>
              </a:buClr>
              <a:buFont typeface="Symbol" pitchFamily="-108" charset="2"/>
              <a:buChar char="·"/>
              <a:defRPr b="1">
                <a:solidFill>
                  <a:srgbClr val="000000"/>
                </a:solidFill>
                <a:latin typeface="+mn-lt"/>
                <a:ea typeface="ＭＳ Ｐゴシック" pitchFamily="-108" charset="-128"/>
              </a:defRPr>
            </a:lvl6pPr>
            <a:lvl7pPr marL="2971800" indent="-228600" algn="l" rtl="0" fontAlgn="base">
              <a:lnSpc>
                <a:spcPct val="90000"/>
              </a:lnSpc>
              <a:spcBef>
                <a:spcPct val="20000"/>
              </a:spcBef>
              <a:spcAft>
                <a:spcPct val="0"/>
              </a:spcAft>
              <a:buClr>
                <a:srgbClr val="01673E"/>
              </a:buClr>
              <a:buFont typeface="Symbol" pitchFamily="-108" charset="2"/>
              <a:buChar char="·"/>
              <a:defRPr b="1">
                <a:solidFill>
                  <a:srgbClr val="000000"/>
                </a:solidFill>
                <a:latin typeface="+mn-lt"/>
                <a:ea typeface="ＭＳ Ｐゴシック" pitchFamily="-108" charset="-128"/>
              </a:defRPr>
            </a:lvl7pPr>
            <a:lvl8pPr marL="3429000" indent="-228600" algn="l" rtl="0" fontAlgn="base">
              <a:lnSpc>
                <a:spcPct val="90000"/>
              </a:lnSpc>
              <a:spcBef>
                <a:spcPct val="20000"/>
              </a:spcBef>
              <a:spcAft>
                <a:spcPct val="0"/>
              </a:spcAft>
              <a:buClr>
                <a:srgbClr val="01673E"/>
              </a:buClr>
              <a:buFont typeface="Symbol" pitchFamily="-108" charset="2"/>
              <a:buChar char="·"/>
              <a:defRPr b="1">
                <a:solidFill>
                  <a:srgbClr val="000000"/>
                </a:solidFill>
                <a:latin typeface="+mn-lt"/>
                <a:ea typeface="ＭＳ Ｐゴシック" pitchFamily="-108" charset="-128"/>
              </a:defRPr>
            </a:lvl8pPr>
            <a:lvl9pPr marL="3886200" indent="-228600" algn="l" rtl="0" fontAlgn="base">
              <a:lnSpc>
                <a:spcPct val="90000"/>
              </a:lnSpc>
              <a:spcBef>
                <a:spcPct val="20000"/>
              </a:spcBef>
              <a:spcAft>
                <a:spcPct val="0"/>
              </a:spcAft>
              <a:buClr>
                <a:srgbClr val="01673E"/>
              </a:buClr>
              <a:buFont typeface="Symbol" pitchFamily="-108" charset="2"/>
              <a:buChar char="·"/>
              <a:defRPr b="1">
                <a:solidFill>
                  <a:srgbClr val="000000"/>
                </a:solidFill>
                <a:latin typeface="+mn-lt"/>
                <a:ea typeface="ＭＳ Ｐゴシック" pitchFamily="-108" charset="-128"/>
              </a:defRPr>
            </a:lvl9pPr>
          </a:lstStyle>
          <a:p>
            <a:pPr marL="0" indent="0">
              <a:buClrTx/>
              <a:buNone/>
            </a:pPr>
            <a:r>
              <a:rPr lang="en-US" sz="3600" b="0" dirty="0" smtClean="0">
                <a:ea typeface="ＭＳ Ｐゴシック" pitchFamily="1" charset="-128"/>
                <a:cs typeface="ＭＳ Ｐゴシック" pitchFamily="1" charset="-128"/>
              </a:rPr>
              <a:t>Mobilize the community to accelerate energy efficient HPC</a:t>
            </a:r>
          </a:p>
          <a:p>
            <a:pPr lvl="1">
              <a:buClrTx/>
              <a:buFont typeface="Arial"/>
              <a:buChar char="•"/>
            </a:pPr>
            <a:r>
              <a:rPr lang="en-US" sz="3200" b="0" dirty="0" smtClean="0">
                <a:ea typeface="ＭＳ Ｐゴシック" pitchFamily="1" charset="-128"/>
                <a:cs typeface="ＭＳ Ｐゴシック" pitchFamily="1" charset="-128"/>
              </a:rPr>
              <a:t>Explore innovative approaches</a:t>
            </a:r>
          </a:p>
          <a:p>
            <a:pPr lvl="1">
              <a:buClrTx/>
              <a:buFont typeface="Arial"/>
              <a:buChar char="•"/>
            </a:pPr>
            <a:r>
              <a:rPr lang="en-US" sz="3200" b="0" dirty="0" smtClean="0">
                <a:ea typeface="ＭＳ Ｐゴシック" pitchFamily="1" charset="-128"/>
                <a:cs typeface="ＭＳ Ｐゴシック" pitchFamily="1" charset="-128"/>
              </a:rPr>
              <a:t>Peer to peer exchange</a:t>
            </a:r>
          </a:p>
          <a:p>
            <a:pPr lvl="1">
              <a:buClrTx/>
              <a:buFont typeface="Arial"/>
              <a:buChar char="•"/>
            </a:pPr>
            <a:r>
              <a:rPr lang="en-US" sz="3200" b="0" dirty="0" smtClean="0">
                <a:ea typeface="ＭＳ Ｐゴシック" pitchFamily="1" charset="-128"/>
                <a:cs typeface="ＭＳ Ｐゴシック" pitchFamily="1" charset="-128"/>
              </a:rPr>
              <a:t>Share best practices </a:t>
            </a:r>
          </a:p>
          <a:p>
            <a:pPr lvl="1">
              <a:buClrTx/>
              <a:buFont typeface="Arial"/>
              <a:buChar char="•"/>
            </a:pPr>
            <a:r>
              <a:rPr lang="en-US" sz="3200" b="0" dirty="0" smtClean="0">
                <a:ea typeface="ＭＳ Ｐゴシック" pitchFamily="1" charset="-128"/>
                <a:cs typeface="ＭＳ Ｐゴシック" pitchFamily="1" charset="-128"/>
              </a:rPr>
              <a:t>Take collective action</a:t>
            </a:r>
            <a:endParaRPr lang="en-US" sz="2800" dirty="0" smtClean="0">
              <a:ea typeface="ＭＳ Ｐゴシック" pitchFamily="1" charset="-128"/>
              <a:cs typeface="ＭＳ Ｐゴシック" pitchFamily="1" charset="-128"/>
            </a:endParaRPr>
          </a:p>
          <a:p>
            <a:pPr lvl="1">
              <a:buClrTx/>
            </a:pPr>
            <a:endParaRPr lang="en-US" dirty="0">
              <a:ea typeface="ＭＳ Ｐゴシック" pitchFamily="1" charset="-128"/>
              <a:cs typeface="ＭＳ Ｐゴシック" pitchFamily="1" charset="-128"/>
            </a:endParaRPr>
          </a:p>
          <a:p>
            <a:pPr marL="457200" lvl="1" indent="0">
              <a:buClrTx/>
              <a:buNone/>
            </a:pPr>
            <a:endParaRPr lang="en-US" dirty="0" smtClean="0">
              <a:ea typeface="ＭＳ Ｐゴシック" pitchFamily="1" charset="-128"/>
              <a:cs typeface="ＭＳ Ｐゴシック" pitchFamily="1" charset="-128"/>
            </a:endParaRPr>
          </a:p>
          <a:p>
            <a:pPr marL="457200" lvl="1" indent="0">
              <a:buClrTx/>
              <a:buNone/>
            </a:pPr>
            <a:r>
              <a:rPr lang="en-US" sz="3200" dirty="0" smtClean="0">
                <a:ea typeface="ＭＳ Ｐゴシック" pitchFamily="1" charset="-128"/>
                <a:cs typeface="ＭＳ Ｐゴシック" pitchFamily="1" charset="-128"/>
                <a:hlinkClick r:id="rId3"/>
              </a:rPr>
              <a:t>http://eehpcwg.llnl.gov</a:t>
            </a:r>
            <a:r>
              <a:rPr lang="en-US" sz="3200" dirty="0" smtClean="0">
                <a:ea typeface="ＭＳ Ｐゴシック" pitchFamily="1" charset="-128"/>
                <a:cs typeface="ＭＳ Ｐゴシック" pitchFamily="1" charset="-128"/>
              </a:rPr>
              <a:t> </a:t>
            </a:r>
          </a:p>
          <a:p>
            <a:pPr marL="457200" lvl="1" indent="0">
              <a:buClrTx/>
              <a:buNone/>
            </a:pPr>
            <a:r>
              <a:rPr lang="en-US" sz="2800" dirty="0" err="1" smtClean="0">
                <a:ea typeface="ＭＳ Ｐゴシック" pitchFamily="1" charset="-128"/>
                <a:cs typeface="ＭＳ Ｐゴシック" pitchFamily="1" charset="-128"/>
              </a:rPr>
              <a:t>natalie.jean.bates@gmail.com</a:t>
            </a:r>
            <a:endParaRPr lang="en-US" sz="2800" dirty="0" smtClean="0">
              <a:ea typeface="ＭＳ Ｐゴシック" pitchFamily="1" charset="-128"/>
              <a:cs typeface="ＭＳ Ｐゴシック" pitchFamily="1" charset="-128"/>
            </a:endParaRPr>
          </a:p>
          <a:p>
            <a:pPr lvl="1">
              <a:buClrTx/>
            </a:pPr>
            <a:endParaRPr lang="en-US" dirty="0" smtClean="0">
              <a:ea typeface="ＭＳ Ｐゴシック" pitchFamily="1" charset="-128"/>
              <a:cs typeface="ＭＳ Ｐゴシック" pitchFamily="1" charset="-128"/>
            </a:endParaRPr>
          </a:p>
        </p:txBody>
      </p:sp>
      <p:sp>
        <p:nvSpPr>
          <p:cNvPr id="2" name="Oval 1"/>
          <p:cNvSpPr>
            <a:spLocks noChangeAspect="1"/>
          </p:cNvSpPr>
          <p:nvPr/>
        </p:nvSpPr>
        <p:spPr>
          <a:xfrm>
            <a:off x="5308600" y="2870188"/>
            <a:ext cx="2590800" cy="26670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smtClean="0">
                <a:solidFill>
                  <a:schemeClr val="tx2"/>
                </a:solidFill>
              </a:rPr>
              <a:t>EE HPC WG</a:t>
            </a:r>
          </a:p>
          <a:p>
            <a:pPr algn="ctr"/>
            <a:r>
              <a:rPr lang="en-US" sz="2100" dirty="0" smtClean="0"/>
              <a:t>~600 Members</a:t>
            </a:r>
          </a:p>
          <a:p>
            <a:pPr algn="ctr"/>
            <a:r>
              <a:rPr lang="en-US" sz="2100" dirty="0" smtClean="0"/>
              <a:t>20+ countries</a:t>
            </a:r>
          </a:p>
          <a:p>
            <a:pPr algn="ctr"/>
            <a:r>
              <a:rPr lang="en-US" sz="2100" dirty="0" smtClean="0"/>
              <a:t>50% GOV</a:t>
            </a:r>
          </a:p>
          <a:p>
            <a:pPr algn="ctr"/>
            <a:r>
              <a:rPr lang="en-US" sz="2100" dirty="0" smtClean="0"/>
              <a:t>30% COM</a:t>
            </a:r>
          </a:p>
          <a:p>
            <a:pPr algn="ctr"/>
            <a:r>
              <a:rPr lang="en-US" sz="2100" dirty="0" smtClean="0"/>
              <a:t>20% EDU</a:t>
            </a:r>
          </a:p>
        </p:txBody>
      </p:sp>
      <p:sp>
        <p:nvSpPr>
          <p:cNvPr id="22" name="Rectangle 21"/>
          <p:cNvSpPr/>
          <p:nvPr/>
        </p:nvSpPr>
        <p:spPr>
          <a:xfrm>
            <a:off x="381000" y="1143000"/>
            <a:ext cx="8382000" cy="5257800"/>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5"/>
          <p:cNvPicPr>
            <a:picLocks noChangeAspect="1" noChangeArrowheads="1"/>
          </p:cNvPicPr>
          <p:nvPr/>
        </p:nvPicPr>
        <p:blipFill>
          <a:blip r:embed="rId4"/>
          <a:srcRect/>
          <a:stretch>
            <a:fillRect/>
          </a:stretch>
        </p:blipFill>
        <p:spPr bwMode="auto">
          <a:xfrm>
            <a:off x="6816423" y="5736569"/>
            <a:ext cx="936625" cy="949325"/>
          </a:xfrm>
          <a:prstGeom prst="rect">
            <a:avLst/>
          </a:prstGeom>
          <a:noFill/>
          <a:ln w="9525">
            <a:noFill/>
            <a:round/>
            <a:headEnd/>
            <a:tailEnd/>
          </a:ln>
        </p:spPr>
      </p:pic>
      <p:pic>
        <p:nvPicPr>
          <p:cNvPr id="11" name="Picture 10" descr="Screen Shot 2015-09-13 at 9.27.18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777"/>
            <a:ext cx="9144000" cy="426891"/>
          </a:xfrm>
          <a:prstGeom prst="rect">
            <a:avLst/>
          </a:prstGeom>
        </p:spPr>
      </p:pic>
    </p:spTree>
    <p:extLst>
      <p:ext uri="{BB962C8B-B14F-4D97-AF65-F5344CB8AC3E}">
        <p14:creationId xmlns:p14="http://schemas.microsoft.com/office/powerpoint/2010/main" val="54452231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381000" y="1532459"/>
            <a:ext cx="8382000" cy="5257800"/>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4572000" y="1532459"/>
            <a:ext cx="0" cy="1524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H="1">
            <a:off x="1896533" y="4792138"/>
            <a:ext cx="1837267" cy="1032934"/>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5410200" y="4758272"/>
            <a:ext cx="1820333" cy="1032934"/>
          </a:xfrm>
          <a:prstGeom prst="line">
            <a:avLst/>
          </a:prstGeom>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2539487" y="5782738"/>
            <a:ext cx="4219049" cy="646331"/>
          </a:xfrm>
          <a:prstGeom prst="rect">
            <a:avLst/>
          </a:prstGeom>
          <a:noFill/>
        </p:spPr>
        <p:txBody>
          <a:bodyPr wrap="none" rtlCol="0">
            <a:spAutoFit/>
          </a:bodyPr>
          <a:lstStyle/>
          <a:p>
            <a:pPr algn="ctr"/>
            <a:r>
              <a:rPr lang="en-US" sz="3600" b="1" dirty="0" smtClean="0">
                <a:solidFill>
                  <a:schemeClr val="tx2">
                    <a:lumMod val="60000"/>
                    <a:lumOff val="40000"/>
                  </a:schemeClr>
                </a:solidFill>
              </a:rPr>
              <a:t>Broader Engagement</a:t>
            </a:r>
            <a:endParaRPr lang="en-US" sz="3600" b="1" dirty="0">
              <a:solidFill>
                <a:schemeClr val="tx2">
                  <a:lumMod val="60000"/>
                  <a:lumOff val="40000"/>
                </a:schemeClr>
              </a:solidFill>
            </a:endParaRPr>
          </a:p>
        </p:txBody>
      </p:sp>
      <p:sp>
        <p:nvSpPr>
          <p:cNvPr id="17" name="TextBox 16"/>
          <p:cNvSpPr txBox="1"/>
          <p:nvPr/>
        </p:nvSpPr>
        <p:spPr>
          <a:xfrm>
            <a:off x="228600" y="215900"/>
            <a:ext cx="5653234" cy="461665"/>
          </a:xfrm>
          <a:prstGeom prst="rect">
            <a:avLst/>
          </a:prstGeom>
          <a:noFill/>
        </p:spPr>
        <p:txBody>
          <a:bodyPr wrap="none" rtlCol="0">
            <a:spAutoFit/>
          </a:bodyPr>
          <a:lstStyle/>
          <a:p>
            <a:r>
              <a:rPr lang="en-US" sz="2400" b="1" dirty="0" smtClean="0">
                <a:solidFill>
                  <a:schemeClr val="bg1"/>
                </a:solidFill>
                <a:latin typeface="Arial"/>
                <a:cs typeface="Arial"/>
              </a:rPr>
              <a:t>Energy Efficient HPC Working Group</a:t>
            </a:r>
            <a:endParaRPr lang="en-US" sz="2400" b="1" dirty="0">
              <a:solidFill>
                <a:schemeClr val="bg1"/>
              </a:solidFill>
              <a:latin typeface="Arial"/>
              <a:cs typeface="Arial"/>
            </a:endParaRPr>
          </a:p>
        </p:txBody>
      </p:sp>
      <p:sp>
        <p:nvSpPr>
          <p:cNvPr id="20" name="Oval 19"/>
          <p:cNvSpPr>
            <a:spLocks noChangeAspect="1"/>
          </p:cNvSpPr>
          <p:nvPr/>
        </p:nvSpPr>
        <p:spPr>
          <a:xfrm>
            <a:off x="3276600" y="2667000"/>
            <a:ext cx="2590800" cy="26670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smtClean="0">
                <a:solidFill>
                  <a:schemeClr val="bg1">
                    <a:lumMod val="65000"/>
                  </a:schemeClr>
                </a:solidFill>
              </a:rPr>
              <a:t>EE HPC WG</a:t>
            </a:r>
          </a:p>
          <a:p>
            <a:pPr algn="ctr"/>
            <a:r>
              <a:rPr lang="en-US" sz="2100" dirty="0">
                <a:solidFill>
                  <a:schemeClr val="bg1">
                    <a:lumMod val="65000"/>
                  </a:schemeClr>
                </a:solidFill>
              </a:rPr>
              <a:t>~</a:t>
            </a:r>
            <a:r>
              <a:rPr lang="en-US" sz="2100" dirty="0" smtClean="0">
                <a:solidFill>
                  <a:schemeClr val="bg1">
                    <a:lumMod val="65000"/>
                  </a:schemeClr>
                </a:solidFill>
              </a:rPr>
              <a:t>550 Members</a:t>
            </a:r>
          </a:p>
          <a:p>
            <a:pPr algn="ctr"/>
            <a:r>
              <a:rPr lang="en-US" sz="2100" dirty="0" smtClean="0">
                <a:solidFill>
                  <a:schemeClr val="bg1">
                    <a:lumMod val="65000"/>
                  </a:schemeClr>
                </a:solidFill>
              </a:rPr>
              <a:t>20+ countries</a:t>
            </a:r>
          </a:p>
          <a:p>
            <a:pPr algn="ctr"/>
            <a:r>
              <a:rPr lang="en-US" sz="2100" dirty="0" smtClean="0">
                <a:solidFill>
                  <a:schemeClr val="bg1">
                    <a:lumMod val="65000"/>
                  </a:schemeClr>
                </a:solidFill>
              </a:rPr>
              <a:t>50% GOV</a:t>
            </a:r>
          </a:p>
          <a:p>
            <a:pPr algn="ctr"/>
            <a:r>
              <a:rPr lang="en-US" sz="2100" dirty="0" smtClean="0">
                <a:solidFill>
                  <a:schemeClr val="bg1">
                    <a:lumMod val="65000"/>
                  </a:schemeClr>
                </a:solidFill>
              </a:rPr>
              <a:t>30% COM</a:t>
            </a:r>
          </a:p>
          <a:p>
            <a:pPr algn="ctr"/>
            <a:r>
              <a:rPr lang="en-US" sz="2100" dirty="0" smtClean="0">
                <a:solidFill>
                  <a:schemeClr val="bg1">
                    <a:lumMod val="65000"/>
                  </a:schemeClr>
                </a:solidFill>
              </a:rPr>
              <a:t>20% EDU</a:t>
            </a:r>
          </a:p>
        </p:txBody>
      </p:sp>
      <p:sp>
        <p:nvSpPr>
          <p:cNvPr id="9" name="TextBox 8"/>
          <p:cNvSpPr txBox="1"/>
          <p:nvPr/>
        </p:nvSpPr>
        <p:spPr>
          <a:xfrm>
            <a:off x="546865" y="3706956"/>
            <a:ext cx="2643572" cy="646331"/>
          </a:xfrm>
          <a:prstGeom prst="rect">
            <a:avLst/>
          </a:prstGeom>
          <a:noFill/>
        </p:spPr>
        <p:txBody>
          <a:bodyPr wrap="none" rtlCol="0">
            <a:spAutoFit/>
          </a:bodyPr>
          <a:lstStyle/>
          <a:p>
            <a:pPr algn="ctr"/>
            <a:r>
              <a:rPr lang="en-US" sz="3600" b="1" dirty="0" smtClean="0">
                <a:solidFill>
                  <a:schemeClr val="tx2">
                    <a:lumMod val="75000"/>
                  </a:schemeClr>
                </a:solidFill>
              </a:rPr>
              <a:t>HPC Systems</a:t>
            </a:r>
            <a:endParaRPr lang="en-US" sz="3600" b="1" dirty="0">
              <a:solidFill>
                <a:schemeClr val="tx2">
                  <a:lumMod val="75000"/>
                </a:schemeClr>
              </a:solidFill>
            </a:endParaRPr>
          </a:p>
        </p:txBody>
      </p:sp>
      <p:sp>
        <p:nvSpPr>
          <p:cNvPr id="10" name="TextBox 9"/>
          <p:cNvSpPr txBox="1"/>
          <p:nvPr/>
        </p:nvSpPr>
        <p:spPr>
          <a:xfrm>
            <a:off x="5929964" y="3706956"/>
            <a:ext cx="2661155" cy="646331"/>
          </a:xfrm>
          <a:prstGeom prst="rect">
            <a:avLst/>
          </a:prstGeom>
          <a:noFill/>
        </p:spPr>
        <p:txBody>
          <a:bodyPr wrap="none" rtlCol="0">
            <a:spAutoFit/>
          </a:bodyPr>
          <a:lstStyle/>
          <a:p>
            <a:pPr algn="ctr"/>
            <a:r>
              <a:rPr lang="en-US" sz="3600" b="1" dirty="0" smtClean="0">
                <a:solidFill>
                  <a:schemeClr val="tx2">
                    <a:lumMod val="75000"/>
                  </a:schemeClr>
                </a:solidFill>
              </a:rPr>
              <a:t>Data Centers</a:t>
            </a:r>
          </a:p>
        </p:txBody>
      </p:sp>
      <p:sp>
        <p:nvSpPr>
          <p:cNvPr id="2" name="Plus 1"/>
          <p:cNvSpPr/>
          <p:nvPr/>
        </p:nvSpPr>
        <p:spPr>
          <a:xfrm>
            <a:off x="3649135" y="3064921"/>
            <a:ext cx="1888067" cy="1930400"/>
          </a:xfrm>
          <a:prstGeom prst="mathPlus">
            <a:avLst/>
          </a:prstGeom>
          <a:ln w="28575" cmpd="sng">
            <a:solidFill>
              <a:schemeClr val="tx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777999" y="1193799"/>
            <a:ext cx="5946535" cy="1446550"/>
          </a:xfrm>
          <a:prstGeom prst="rect">
            <a:avLst/>
          </a:prstGeom>
          <a:noFill/>
        </p:spPr>
        <p:txBody>
          <a:bodyPr wrap="none" rtlCol="0">
            <a:spAutoFit/>
          </a:bodyPr>
          <a:lstStyle/>
          <a:p>
            <a:r>
              <a:rPr lang="en-US" sz="4400" dirty="0" smtClean="0"/>
              <a:t>Unique inter-disciplinary </a:t>
            </a:r>
          </a:p>
          <a:p>
            <a:r>
              <a:rPr lang="en-US" sz="4400" dirty="0" smtClean="0"/>
              <a:t>And organizational </a:t>
            </a:r>
            <a:r>
              <a:rPr lang="en-US" sz="4400" dirty="0"/>
              <a:t>b</a:t>
            </a:r>
            <a:r>
              <a:rPr lang="en-US" sz="4400" dirty="0" smtClean="0"/>
              <a:t>lend</a:t>
            </a:r>
            <a:endParaRPr lang="en-US" sz="4400" dirty="0"/>
          </a:p>
        </p:txBody>
      </p:sp>
      <p:pic>
        <p:nvPicPr>
          <p:cNvPr id="18" name="Picture 17" descr="Screen Shot 2015-09-13 at 9.27.1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77"/>
            <a:ext cx="9144000" cy="426891"/>
          </a:xfrm>
          <a:prstGeom prst="rect">
            <a:avLst/>
          </a:prstGeom>
        </p:spPr>
      </p:pic>
    </p:spTree>
    <p:extLst>
      <p:ext uri="{BB962C8B-B14F-4D97-AF65-F5344CB8AC3E}">
        <p14:creationId xmlns:p14="http://schemas.microsoft.com/office/powerpoint/2010/main" val="2825997900"/>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4572000" y="1041402"/>
            <a:ext cx="0" cy="1524000"/>
          </a:xfrm>
          <a:prstGeom prst="line">
            <a:avLst/>
          </a:prstGeom>
        </p:spPr>
        <p:style>
          <a:lnRef idx="2">
            <a:schemeClr val="accent1"/>
          </a:lnRef>
          <a:fillRef idx="0">
            <a:schemeClr val="accent1"/>
          </a:fillRef>
          <a:effectRef idx="1">
            <a:schemeClr val="accent1"/>
          </a:effectRef>
          <a:fontRef idx="minor">
            <a:schemeClr val="tx1"/>
          </a:fontRef>
        </p:style>
      </p:cxnSp>
      <p:sp>
        <p:nvSpPr>
          <p:cNvPr id="21" name="Oval 20"/>
          <p:cNvSpPr>
            <a:spLocks noChangeAspect="1"/>
          </p:cNvSpPr>
          <p:nvPr/>
        </p:nvSpPr>
        <p:spPr>
          <a:xfrm>
            <a:off x="3386669" y="2530794"/>
            <a:ext cx="2328333" cy="2396813"/>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smtClean="0">
                <a:solidFill>
                  <a:schemeClr val="bg1">
                    <a:lumMod val="65000"/>
                  </a:schemeClr>
                </a:solidFill>
              </a:rPr>
              <a:t>EE HPC WG</a:t>
            </a:r>
          </a:p>
          <a:p>
            <a:pPr algn="ctr"/>
            <a:r>
              <a:rPr lang="en-US" sz="2100" dirty="0">
                <a:solidFill>
                  <a:schemeClr val="bg1">
                    <a:lumMod val="65000"/>
                  </a:schemeClr>
                </a:solidFill>
              </a:rPr>
              <a:t>~</a:t>
            </a:r>
            <a:r>
              <a:rPr lang="en-US" sz="2100" dirty="0" smtClean="0">
                <a:solidFill>
                  <a:schemeClr val="bg1">
                    <a:lumMod val="65000"/>
                  </a:schemeClr>
                </a:solidFill>
              </a:rPr>
              <a:t>550 Members</a:t>
            </a:r>
          </a:p>
          <a:p>
            <a:pPr algn="ctr"/>
            <a:r>
              <a:rPr lang="en-US" sz="2100" dirty="0" smtClean="0">
                <a:solidFill>
                  <a:schemeClr val="bg1">
                    <a:lumMod val="65000"/>
                  </a:schemeClr>
                </a:solidFill>
              </a:rPr>
              <a:t>20+ countries</a:t>
            </a:r>
          </a:p>
          <a:p>
            <a:pPr algn="ctr"/>
            <a:r>
              <a:rPr lang="en-US" sz="2100" dirty="0" smtClean="0">
                <a:solidFill>
                  <a:schemeClr val="bg1">
                    <a:lumMod val="65000"/>
                  </a:schemeClr>
                </a:solidFill>
              </a:rPr>
              <a:t>50% GO</a:t>
            </a:r>
          </a:p>
        </p:txBody>
      </p:sp>
      <p:sp>
        <p:nvSpPr>
          <p:cNvPr id="22" name="Rectangle 21"/>
          <p:cNvSpPr/>
          <p:nvPr/>
        </p:nvSpPr>
        <p:spPr>
          <a:xfrm>
            <a:off x="381000" y="618077"/>
            <a:ext cx="8382000" cy="5257800"/>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 name="Straight Connector 6"/>
          <p:cNvCxnSpPr/>
          <p:nvPr/>
        </p:nvCxnSpPr>
        <p:spPr>
          <a:xfrm flipH="1">
            <a:off x="1371600" y="4504277"/>
            <a:ext cx="2362200" cy="137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5410200" y="4504277"/>
            <a:ext cx="2362200" cy="1371600"/>
          </a:xfrm>
          <a:prstGeom prst="line">
            <a:avLst/>
          </a:prstGeom>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2539486" y="6019800"/>
            <a:ext cx="4219049" cy="646331"/>
          </a:xfrm>
          <a:prstGeom prst="rect">
            <a:avLst/>
          </a:prstGeom>
          <a:noFill/>
        </p:spPr>
        <p:txBody>
          <a:bodyPr wrap="none" rtlCol="0">
            <a:spAutoFit/>
          </a:bodyPr>
          <a:lstStyle/>
          <a:p>
            <a:pPr algn="ctr"/>
            <a:r>
              <a:rPr lang="en-US" sz="3600" b="1" dirty="0" smtClean="0">
                <a:solidFill>
                  <a:schemeClr val="tx2">
                    <a:lumMod val="75000"/>
                  </a:schemeClr>
                </a:solidFill>
              </a:rPr>
              <a:t>Broader Engagement</a:t>
            </a:r>
            <a:endParaRPr lang="en-US" sz="3600" b="1" dirty="0">
              <a:solidFill>
                <a:schemeClr val="tx2">
                  <a:lumMod val="75000"/>
                </a:schemeClr>
              </a:solidFill>
            </a:endParaRPr>
          </a:p>
        </p:txBody>
      </p:sp>
      <p:sp>
        <p:nvSpPr>
          <p:cNvPr id="16" name="Oval 15"/>
          <p:cNvSpPr>
            <a:spLocks noChangeAspect="1"/>
          </p:cNvSpPr>
          <p:nvPr/>
        </p:nvSpPr>
        <p:spPr>
          <a:xfrm>
            <a:off x="4571999" y="3860816"/>
            <a:ext cx="1998133" cy="1998133"/>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150" dirty="0" smtClean="0"/>
          </a:p>
        </p:txBody>
      </p:sp>
      <p:sp>
        <p:nvSpPr>
          <p:cNvPr id="3" name="TextBox 2"/>
          <p:cNvSpPr txBox="1"/>
          <p:nvPr/>
        </p:nvSpPr>
        <p:spPr>
          <a:xfrm>
            <a:off x="4679057" y="3959504"/>
            <a:ext cx="1850286" cy="1815882"/>
          </a:xfrm>
          <a:prstGeom prst="rect">
            <a:avLst/>
          </a:prstGeom>
          <a:noFill/>
        </p:spPr>
        <p:txBody>
          <a:bodyPr wrap="none" rtlCol="0">
            <a:spAutoFit/>
          </a:bodyPr>
          <a:lstStyle/>
          <a:p>
            <a:pPr algn="ctr"/>
            <a:r>
              <a:rPr lang="en-US" sz="2800" dirty="0" smtClean="0"/>
              <a:t>Papers</a:t>
            </a:r>
          </a:p>
          <a:p>
            <a:pPr algn="ctr"/>
            <a:r>
              <a:rPr lang="en-US" sz="2800" dirty="0" smtClean="0"/>
              <a:t>Documents</a:t>
            </a:r>
          </a:p>
          <a:p>
            <a:pPr algn="ctr"/>
            <a:r>
              <a:rPr lang="en-US" sz="2800" dirty="0"/>
              <a:t>Website</a:t>
            </a:r>
          </a:p>
          <a:p>
            <a:pPr algn="ctr"/>
            <a:r>
              <a:rPr lang="en-US" sz="2800" dirty="0" smtClean="0"/>
              <a:t>Linked-In</a:t>
            </a:r>
          </a:p>
        </p:txBody>
      </p:sp>
      <p:sp>
        <p:nvSpPr>
          <p:cNvPr id="15" name="Oval 14"/>
          <p:cNvSpPr>
            <a:spLocks noChangeAspect="1"/>
          </p:cNvSpPr>
          <p:nvPr/>
        </p:nvSpPr>
        <p:spPr>
          <a:xfrm>
            <a:off x="2427846" y="3810010"/>
            <a:ext cx="2144153" cy="2065867"/>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800" dirty="0" smtClean="0"/>
          </a:p>
        </p:txBody>
      </p:sp>
      <p:sp>
        <p:nvSpPr>
          <p:cNvPr id="4" name="TextBox 3"/>
          <p:cNvSpPr txBox="1"/>
          <p:nvPr/>
        </p:nvSpPr>
        <p:spPr>
          <a:xfrm>
            <a:off x="2585213" y="4008752"/>
            <a:ext cx="1829422" cy="1815882"/>
          </a:xfrm>
          <a:prstGeom prst="rect">
            <a:avLst/>
          </a:prstGeom>
          <a:noFill/>
        </p:spPr>
        <p:txBody>
          <a:bodyPr wrap="none" rtlCol="0">
            <a:spAutoFit/>
          </a:bodyPr>
          <a:lstStyle/>
          <a:p>
            <a:pPr algn="ctr"/>
            <a:r>
              <a:rPr lang="en-US" sz="2800" dirty="0" smtClean="0"/>
              <a:t>Meetings</a:t>
            </a:r>
          </a:p>
          <a:p>
            <a:pPr algn="ctr"/>
            <a:r>
              <a:rPr lang="en-US" sz="2800" dirty="0" smtClean="0"/>
              <a:t>Webinars</a:t>
            </a:r>
          </a:p>
          <a:p>
            <a:pPr algn="ctr"/>
            <a:r>
              <a:rPr lang="en-US" sz="2800" dirty="0" smtClean="0"/>
              <a:t>Workshops</a:t>
            </a:r>
          </a:p>
          <a:p>
            <a:pPr algn="ctr"/>
            <a:r>
              <a:rPr lang="en-US" sz="2800" dirty="0" err="1" smtClean="0"/>
              <a:t>BoFs</a:t>
            </a:r>
            <a:endParaRPr lang="en-US" sz="2800" dirty="0" smtClean="0"/>
          </a:p>
        </p:txBody>
      </p:sp>
      <p:sp>
        <p:nvSpPr>
          <p:cNvPr id="20" name="TextBox 19"/>
          <p:cNvSpPr txBox="1"/>
          <p:nvPr/>
        </p:nvSpPr>
        <p:spPr>
          <a:xfrm>
            <a:off x="397419" y="1060646"/>
            <a:ext cx="8382000" cy="1631216"/>
          </a:xfrm>
          <a:prstGeom prst="rect">
            <a:avLst/>
          </a:prstGeom>
          <a:noFill/>
        </p:spPr>
        <p:txBody>
          <a:bodyPr wrap="square" rtlCol="0">
            <a:spAutoFit/>
          </a:bodyPr>
          <a:lstStyle/>
          <a:p>
            <a:r>
              <a:rPr lang="en-US" sz="4400" dirty="0" smtClean="0"/>
              <a:t>Open, virtual and accessible</a:t>
            </a:r>
          </a:p>
          <a:p>
            <a:pPr marL="457200" indent="-457200">
              <a:buFont typeface="Arial"/>
              <a:buChar char="•"/>
            </a:pPr>
            <a:r>
              <a:rPr lang="en-US" sz="2800" dirty="0"/>
              <a:t>M</a:t>
            </a:r>
            <a:r>
              <a:rPr lang="en-US" sz="2800" dirty="0" smtClean="0"/>
              <a:t>embership criteria: interest </a:t>
            </a:r>
            <a:r>
              <a:rPr lang="en-US" sz="2800" dirty="0"/>
              <a:t>in </a:t>
            </a:r>
            <a:r>
              <a:rPr lang="en-US" sz="2800" dirty="0" smtClean="0"/>
              <a:t>energy </a:t>
            </a:r>
            <a:r>
              <a:rPr lang="en-US" sz="2800" dirty="0"/>
              <a:t>e</a:t>
            </a:r>
            <a:r>
              <a:rPr lang="en-US" sz="2800" dirty="0" smtClean="0"/>
              <a:t>fficient HPC</a:t>
            </a:r>
            <a:endParaRPr lang="en-US" sz="2800" dirty="0"/>
          </a:p>
          <a:p>
            <a:endParaRPr lang="en-US" sz="2800" dirty="0"/>
          </a:p>
        </p:txBody>
      </p:sp>
      <p:sp>
        <p:nvSpPr>
          <p:cNvPr id="23" name="TextBox 22"/>
          <p:cNvSpPr txBox="1"/>
          <p:nvPr/>
        </p:nvSpPr>
        <p:spPr>
          <a:xfrm>
            <a:off x="579163" y="3317497"/>
            <a:ext cx="2643572" cy="646331"/>
          </a:xfrm>
          <a:prstGeom prst="rect">
            <a:avLst/>
          </a:prstGeom>
          <a:noFill/>
        </p:spPr>
        <p:txBody>
          <a:bodyPr wrap="none" rtlCol="0">
            <a:spAutoFit/>
          </a:bodyPr>
          <a:lstStyle/>
          <a:p>
            <a:pPr algn="ctr"/>
            <a:r>
              <a:rPr lang="en-US" sz="3600" b="1" dirty="0" smtClean="0">
                <a:solidFill>
                  <a:schemeClr val="tx2">
                    <a:lumMod val="60000"/>
                    <a:lumOff val="40000"/>
                  </a:schemeClr>
                </a:solidFill>
              </a:rPr>
              <a:t>HPC Systems</a:t>
            </a:r>
            <a:endParaRPr lang="en-US" sz="3600" b="1" dirty="0">
              <a:solidFill>
                <a:schemeClr val="tx2">
                  <a:lumMod val="60000"/>
                  <a:lumOff val="40000"/>
                </a:schemeClr>
              </a:solidFill>
            </a:endParaRPr>
          </a:p>
        </p:txBody>
      </p:sp>
      <p:sp>
        <p:nvSpPr>
          <p:cNvPr id="24" name="TextBox 23"/>
          <p:cNvSpPr txBox="1"/>
          <p:nvPr/>
        </p:nvSpPr>
        <p:spPr>
          <a:xfrm>
            <a:off x="5929964" y="3334430"/>
            <a:ext cx="2661155" cy="646331"/>
          </a:xfrm>
          <a:prstGeom prst="rect">
            <a:avLst/>
          </a:prstGeom>
          <a:noFill/>
        </p:spPr>
        <p:txBody>
          <a:bodyPr wrap="none" rtlCol="0">
            <a:spAutoFit/>
          </a:bodyPr>
          <a:lstStyle/>
          <a:p>
            <a:pPr algn="ctr"/>
            <a:r>
              <a:rPr lang="en-US" sz="3600" b="1" dirty="0" smtClean="0">
                <a:solidFill>
                  <a:schemeClr val="tx2">
                    <a:lumMod val="60000"/>
                    <a:lumOff val="40000"/>
                  </a:schemeClr>
                </a:solidFill>
              </a:rPr>
              <a:t>Data Centers</a:t>
            </a:r>
          </a:p>
        </p:txBody>
      </p:sp>
      <p:pic>
        <p:nvPicPr>
          <p:cNvPr id="25" name="Picture 24" descr="Screen Shot 2015-09-13 at 9.27.1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77"/>
            <a:ext cx="9144000" cy="426891"/>
          </a:xfrm>
          <a:prstGeom prst="rect">
            <a:avLst/>
          </a:prstGeom>
        </p:spPr>
      </p:pic>
    </p:spTree>
    <p:extLst>
      <p:ext uri="{BB962C8B-B14F-4D97-AF65-F5344CB8AC3E}">
        <p14:creationId xmlns:p14="http://schemas.microsoft.com/office/powerpoint/2010/main" val="1191698664"/>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SC15 events</a:t>
            </a:r>
            <a:endParaRPr lang="en-US" dirty="0"/>
          </a:p>
        </p:txBody>
      </p:sp>
      <p:sp>
        <p:nvSpPr>
          <p:cNvPr id="3" name="Content Placeholder 2"/>
          <p:cNvSpPr>
            <a:spLocks noGrp="1"/>
          </p:cNvSpPr>
          <p:nvPr>
            <p:ph idx="1"/>
          </p:nvPr>
        </p:nvSpPr>
        <p:spPr/>
        <p:txBody>
          <a:bodyPr>
            <a:normAutofit fontScale="70000" lnSpcReduction="20000"/>
          </a:bodyPr>
          <a:lstStyle/>
          <a:p>
            <a:pPr marL="457200" indent="-457200"/>
            <a:r>
              <a:rPr lang="en-US" dirty="0" smtClean="0"/>
              <a:t>EE HPC WG Booth </a:t>
            </a:r>
          </a:p>
          <a:p>
            <a:pPr marL="457200" indent="-457200"/>
            <a:r>
              <a:rPr lang="en-US" dirty="0" smtClean="0"/>
              <a:t>6th </a:t>
            </a:r>
            <a:r>
              <a:rPr lang="en-US" dirty="0"/>
              <a:t>Annual Workshop for the Energy Efficient HPC Working Group (EE HPC WG</a:t>
            </a:r>
            <a:r>
              <a:rPr lang="en-US" dirty="0" smtClean="0"/>
              <a:t>) 9-5:30 Monday</a:t>
            </a:r>
            <a:r>
              <a:rPr lang="en-US" dirty="0"/>
              <a:t>, November </a:t>
            </a:r>
            <a:r>
              <a:rPr lang="en-US" dirty="0" smtClean="0"/>
              <a:t>16</a:t>
            </a:r>
          </a:p>
          <a:p>
            <a:pPr marL="857250" lvl="1" indent="-457200"/>
            <a:r>
              <a:rPr lang="en-US" dirty="0" smtClean="0"/>
              <a:t>Keynote, Justin </a:t>
            </a:r>
            <a:r>
              <a:rPr lang="en-US" dirty="0" err="1" smtClean="0"/>
              <a:t>Rattner</a:t>
            </a:r>
            <a:r>
              <a:rPr lang="en-US" dirty="0" smtClean="0"/>
              <a:t>, CTO Intel (retired) </a:t>
            </a:r>
          </a:p>
          <a:p>
            <a:pPr marL="857250" lvl="1" indent="-457200"/>
            <a:r>
              <a:rPr lang="en-US" dirty="0" smtClean="0"/>
              <a:t>Opening Remarks, Satoshi Matsuoka, Tokyo Institute of Technology</a:t>
            </a:r>
          </a:p>
          <a:p>
            <a:pPr marL="857250" lvl="1" indent="-457200"/>
            <a:r>
              <a:rPr lang="en-US" dirty="0" smtClean="0"/>
              <a:t>Japanese Supercomputing Center Perspectives</a:t>
            </a:r>
          </a:p>
          <a:p>
            <a:pPr marL="857250" lvl="1" indent="-457200"/>
            <a:r>
              <a:rPr lang="en-US" dirty="0" smtClean="0"/>
              <a:t>Oil &amp; Gas Industry Panel</a:t>
            </a:r>
          </a:p>
          <a:p>
            <a:pPr marL="857250" lvl="1" indent="-457200"/>
            <a:r>
              <a:rPr lang="en-US" dirty="0" smtClean="0"/>
              <a:t>Lessons learned from NREL, Dresden and LANL</a:t>
            </a:r>
          </a:p>
          <a:p>
            <a:pPr marL="457200" indent="-457200"/>
            <a:r>
              <a:rPr lang="en-US" dirty="0" err="1" smtClean="0"/>
              <a:t>BoF</a:t>
            </a:r>
            <a:r>
              <a:rPr lang="en-US" dirty="0" smtClean="0"/>
              <a:t> </a:t>
            </a:r>
            <a:r>
              <a:rPr lang="en-US" dirty="0"/>
              <a:t>“Identifying a Few, High-Leverage Energy Efficiency </a:t>
            </a:r>
            <a:r>
              <a:rPr lang="en-US" dirty="0" smtClean="0"/>
              <a:t>Metrics”</a:t>
            </a:r>
          </a:p>
          <a:p>
            <a:pPr marL="457200" indent="-457200"/>
            <a:r>
              <a:rPr lang="en-US" dirty="0" err="1" smtClean="0"/>
              <a:t>BoF</a:t>
            </a:r>
            <a:r>
              <a:rPr lang="en-US" dirty="0"/>
              <a:t> “Dynamic Liquid Cooling, Telemetry and Controls; Opportunity for Improved TCO</a:t>
            </a:r>
            <a:r>
              <a:rPr lang="en-US" dirty="0" smtClean="0"/>
              <a:t>?”</a:t>
            </a:r>
          </a:p>
          <a:p>
            <a:pPr marL="457200" indent="-457200"/>
            <a:r>
              <a:rPr lang="en-US" dirty="0" err="1" smtClean="0"/>
              <a:t>BoF</a:t>
            </a:r>
            <a:r>
              <a:rPr lang="en-US" dirty="0"/>
              <a:t> “The Green500 List and its Continuing </a:t>
            </a:r>
            <a:r>
              <a:rPr lang="en-US" dirty="0" smtClean="0"/>
              <a:t>Evolution”</a:t>
            </a:r>
          </a:p>
          <a:p>
            <a:pPr marL="457200" indent="-457200"/>
            <a:r>
              <a:rPr lang="en-US" dirty="0"/>
              <a:t>Paper “Node Variability in Large-Scale Power </a:t>
            </a:r>
            <a:r>
              <a:rPr lang="en-US" dirty="0" smtClean="0"/>
              <a:t>Measurements: Perspectives </a:t>
            </a:r>
            <a:r>
              <a:rPr lang="en-US" dirty="0"/>
              <a:t>from the Green500, Top500 and </a:t>
            </a:r>
            <a:r>
              <a:rPr lang="en-US" dirty="0" smtClean="0"/>
              <a:t>EEHPCWG”</a:t>
            </a:r>
            <a:endParaRPr lang="en-US" dirty="0"/>
          </a:p>
        </p:txBody>
      </p:sp>
      <p:pic>
        <p:nvPicPr>
          <p:cNvPr id="4" name="Picture 3" descr="Screen Shot 2015-09-13 at 9.27.1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77"/>
            <a:ext cx="9144000" cy="426891"/>
          </a:xfrm>
          <a:prstGeom prst="rect">
            <a:avLst/>
          </a:prstGeom>
        </p:spPr>
      </p:pic>
    </p:spTree>
    <p:extLst>
      <p:ext uri="{BB962C8B-B14F-4D97-AF65-F5344CB8AC3E}">
        <p14:creationId xmlns:p14="http://schemas.microsoft.com/office/powerpoint/2010/main" val="2782584915"/>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Thank you!</a:t>
            </a:r>
          </a:p>
          <a:p>
            <a:r>
              <a:rPr lang="en-US" dirty="0" smtClean="0"/>
              <a:t>Questions?</a:t>
            </a:r>
          </a:p>
          <a:p>
            <a:endParaRPr lang="en-US" dirty="0"/>
          </a:p>
          <a:p>
            <a:endParaRPr lang="en-US" dirty="0" smtClean="0"/>
          </a:p>
          <a:p>
            <a:pPr marL="457200" lvl="1" indent="0">
              <a:buClrTx/>
              <a:buNone/>
            </a:pPr>
            <a:r>
              <a:rPr lang="en-US" sz="3200" dirty="0">
                <a:ea typeface="ＭＳ Ｐゴシック" pitchFamily="1" charset="-128"/>
                <a:cs typeface="ＭＳ Ｐゴシック" pitchFamily="1" charset="-128"/>
                <a:hlinkClick r:id="rId3"/>
              </a:rPr>
              <a:t>http://eehpcwg.llnl.gov</a:t>
            </a:r>
            <a:r>
              <a:rPr lang="en-US" sz="3200" dirty="0">
                <a:ea typeface="ＭＳ Ｐゴシック" pitchFamily="1" charset="-128"/>
                <a:cs typeface="ＭＳ Ｐゴシック" pitchFamily="1" charset="-128"/>
              </a:rPr>
              <a:t> </a:t>
            </a:r>
          </a:p>
          <a:p>
            <a:pPr marL="457200" lvl="1" indent="0">
              <a:buClrTx/>
              <a:buNone/>
            </a:pPr>
            <a:r>
              <a:rPr lang="en-US" dirty="0" err="1">
                <a:ea typeface="ＭＳ Ｐゴシック" pitchFamily="1" charset="-128"/>
                <a:cs typeface="ＭＳ Ｐゴシック" pitchFamily="1" charset="-128"/>
              </a:rPr>
              <a:t>natalie.jean.bates@gmail.com</a:t>
            </a:r>
            <a:endParaRPr lang="en-US" dirty="0">
              <a:ea typeface="ＭＳ Ｐゴシック" pitchFamily="1" charset="-128"/>
              <a:cs typeface="ＭＳ Ｐゴシック" pitchFamily="1" charset="-128"/>
            </a:endParaRPr>
          </a:p>
          <a:p>
            <a:pPr marL="0" indent="0">
              <a:buNone/>
            </a:pPr>
            <a:endParaRPr lang="en-US" dirty="0"/>
          </a:p>
        </p:txBody>
      </p:sp>
      <p:pic>
        <p:nvPicPr>
          <p:cNvPr id="4" name="Picture 3" descr="Screen Shot 2015-09-13 at 9.27.18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77"/>
            <a:ext cx="9144000" cy="426891"/>
          </a:xfrm>
          <a:prstGeom prst="rect">
            <a:avLst/>
          </a:prstGeom>
        </p:spPr>
      </p:pic>
    </p:spTree>
    <p:extLst>
      <p:ext uri="{BB962C8B-B14F-4D97-AF65-F5344CB8AC3E}">
        <p14:creationId xmlns:p14="http://schemas.microsoft.com/office/powerpoint/2010/main" val="291325792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639"/>
            <a:ext cx="8229600" cy="1143000"/>
          </a:xfrm>
        </p:spPr>
        <p:txBody>
          <a:bodyPr/>
          <a:lstStyle/>
          <a:p>
            <a:r>
              <a:rPr lang="en-US" dirty="0" smtClean="0"/>
              <a:t>PUE</a:t>
            </a:r>
            <a:endParaRPr lang="en-US" dirty="0"/>
          </a:p>
        </p:txBody>
      </p:sp>
      <mc:AlternateContent xmlns:mc="http://schemas.openxmlformats.org/markup-compatibility/2006" xmlns:a14="http://schemas.microsoft.com/office/drawing/2010/main">
        <mc:Choice Requires="a14">
          <p:sp>
            <p:nvSpPr>
              <p:cNvPr id="6" name="Content Placeholder 5"/>
              <p:cNvSpPr>
                <a:spLocks noGrp="1"/>
              </p:cNvSpPr>
              <p:nvPr>
                <p:ph idx="1"/>
              </p:nvPr>
            </p:nvSpPr>
            <p:spPr>
              <a:xfrm>
                <a:off x="455613" y="1125628"/>
                <a:ext cx="8228012" cy="4537075"/>
              </a:xfrm>
            </p:spPr>
            <p:txBody>
              <a:bodyPr>
                <a:normAutofit lnSpcReduction="10000"/>
              </a:bodyPr>
              <a:lstStyle/>
              <a:p>
                <a:endParaRPr lang="en-US" dirty="0" smtClean="0"/>
              </a:p>
              <a:p>
                <a:pPr marL="342900" indent="-342900">
                  <a:buFont typeface="Arial" pitchFamily="34" charset="0"/>
                  <a:buChar char="•"/>
                </a:pPr>
                <a:r>
                  <a:rPr lang="en-US" dirty="0" smtClean="0"/>
                  <a:t>Introduced in 2006 by Malone and Belady</a:t>
                </a:r>
              </a:p>
              <a:p>
                <a:pPr marL="342900" indent="-342900">
                  <a:buFont typeface="Arial" pitchFamily="34" charset="0"/>
                  <a:buChar char="•"/>
                </a:pPr>
                <a:r>
                  <a:rPr lang="en-US" dirty="0" smtClean="0"/>
                  <a:t>Developed and agreed to by EU Code of Conduct, DOE, EPA, Green Grid, ASHRAE, etc…</a:t>
                </a:r>
              </a:p>
              <a:p>
                <a:pPr marL="342900" indent="-342900">
                  <a:buFont typeface="Arial" pitchFamily="34" charset="0"/>
                  <a:buChar char="•"/>
                </a:pPr>
                <a:r>
                  <a:rPr lang="en-US" dirty="0" smtClean="0"/>
                  <a:t>Has led Energy Efficiency drive in Data Centers</a:t>
                </a:r>
              </a:p>
              <a:p>
                <a:pPr marL="528638" lvl="1" indent="-342900">
                  <a:buFont typeface="Arial" pitchFamily="34" charset="0"/>
                  <a:buChar char="•"/>
                </a:pPr>
                <a:r>
                  <a:rPr lang="en-US" dirty="0" smtClean="0"/>
                  <a:t>PUE Average in 2007 ~ 2.5</a:t>
                </a:r>
              </a:p>
              <a:p>
                <a:pPr marL="528638" lvl="1" indent="-342900">
                  <a:buFont typeface="Arial" pitchFamily="34" charset="0"/>
                  <a:buChar char="•"/>
                </a:pPr>
                <a:r>
                  <a:rPr lang="en-US" dirty="0" smtClean="0"/>
                  <a:t>Best in Class  2013:</a:t>
                </a:r>
              </a:p>
              <a:p>
                <a:pPr lvl="1" indent="0" algn="ctr">
                  <a:buNone/>
                </a:pPr>
                <a:r>
                  <a:rPr lang="en-US" sz="2400" dirty="0" smtClean="0"/>
                  <a:t>NREL= 1.06,      LRZ= 1.15,       NCAR~1.2,   </a:t>
                </a:r>
              </a:p>
              <a:p>
                <a:pPr lvl="1" indent="0" algn="ctr">
                  <a:buNone/>
                </a:pPr>
                <a:r>
                  <a:rPr lang="en-US" sz="2400" dirty="0" smtClean="0"/>
                  <a:t>ORNL= 1.25,      TU Dresden &lt; 1.3</a:t>
                </a:r>
              </a:p>
            </p:txBody>
          </p:sp>
        </mc:Choice>
        <mc:Fallback xmlns="">
          <p:sp>
            <p:nvSpPr>
              <p:cNvPr id="6" name="Content Placeholder 5"/>
              <p:cNvSpPr>
                <a:spLocks noGrp="1" noRot="1" noChangeAspect="1" noMove="1" noResize="1" noEditPoints="1" noAdjustHandles="1" noChangeArrowheads="1" noChangeShapeType="1" noTextEdit="1"/>
              </p:cNvSpPr>
              <p:nvPr>
                <p:ph idx="1"/>
              </p:nvPr>
            </p:nvSpPr>
            <p:spPr>
              <a:xfrm>
                <a:off x="455613" y="1125628"/>
                <a:ext cx="8228012" cy="4537075"/>
              </a:xfrm>
              <a:blipFill rotWithShape="1">
                <a:blip r:embed="rId3"/>
                <a:stretch>
                  <a:fillRect/>
                </a:stretch>
              </a:blipFill>
            </p:spPr>
            <p:txBody>
              <a:bodyPr/>
              <a:lstStyle/>
              <a:p>
                <a:r>
                  <a:rPr lang="en-US">
                    <a:noFill/>
                  </a:rPr>
                  <a:t> </a:t>
                </a:r>
              </a:p>
            </p:txBody>
          </p:sp>
        </mc:Fallback>
      </mc:AlternateContent>
      <p:sp>
        <p:nvSpPr>
          <p:cNvPr id="3" name="TextBox 2"/>
          <p:cNvSpPr txBox="1"/>
          <p:nvPr/>
        </p:nvSpPr>
        <p:spPr>
          <a:xfrm>
            <a:off x="4947490" y="3674472"/>
            <a:ext cx="3020253" cy="523220"/>
          </a:xfrm>
          <a:prstGeom prst="rect">
            <a:avLst/>
          </a:prstGeom>
          <a:noFill/>
        </p:spPr>
        <p:txBody>
          <a:bodyPr wrap="none" rtlCol="0">
            <a:spAutoFit/>
          </a:bodyPr>
          <a:lstStyle/>
          <a:p>
            <a:r>
              <a:rPr lang="en-US" sz="2800" dirty="0" smtClean="0"/>
              <a:t>… and in 2013 ~ 1.8 </a:t>
            </a:r>
            <a:endParaRPr lang="en-US" sz="2800" dirty="0"/>
          </a:p>
        </p:txBody>
      </p:sp>
    </p:spTree>
    <p:extLst>
      <p:ext uri="{BB962C8B-B14F-4D97-AF65-F5344CB8AC3E}">
        <p14:creationId xmlns:p14="http://schemas.microsoft.com/office/powerpoint/2010/main" val="6527064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Back-up</a:t>
            </a:r>
            <a:endParaRPr lang="en-US" dirty="0"/>
          </a:p>
        </p:txBody>
      </p:sp>
    </p:spTree>
    <p:extLst>
      <p:ext uri="{BB962C8B-B14F-4D97-AF65-F5344CB8AC3E}">
        <p14:creationId xmlns:p14="http://schemas.microsoft.com/office/powerpoint/2010/main" val="755342948"/>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558800" y="0"/>
            <a:ext cx="8014291" cy="6858000"/>
          </a:xfrm>
          <a:prstGeom prst="rect">
            <a:avLst/>
          </a:prstGeom>
        </p:spPr>
      </p:pic>
    </p:spTree>
    <p:extLst>
      <p:ext uri="{BB962C8B-B14F-4D97-AF65-F5344CB8AC3E}">
        <p14:creationId xmlns:p14="http://schemas.microsoft.com/office/powerpoint/2010/main" val="33365001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11200" y="0"/>
            <a:ext cx="7716199" cy="6858000"/>
          </a:xfrm>
          <a:prstGeom prst="rect">
            <a:avLst/>
          </a:prstGeom>
        </p:spPr>
      </p:pic>
    </p:spTree>
    <p:extLst>
      <p:ext uri="{BB962C8B-B14F-4D97-AF65-F5344CB8AC3E}">
        <p14:creationId xmlns:p14="http://schemas.microsoft.com/office/powerpoint/2010/main" val="1496287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11200" y="0"/>
            <a:ext cx="7716199" cy="6858000"/>
          </a:xfrm>
          <a:prstGeom prst="rect">
            <a:avLst/>
          </a:prstGeom>
        </p:spPr>
      </p:pic>
    </p:spTree>
    <p:extLst>
      <p:ext uri="{BB962C8B-B14F-4D97-AF65-F5344CB8AC3E}">
        <p14:creationId xmlns:p14="http://schemas.microsoft.com/office/powerpoint/2010/main" val="41202215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52400"/>
            <a:ext cx="9144000" cy="6553200"/>
          </a:xfrm>
          <a:prstGeom prst="rect">
            <a:avLst/>
          </a:prstGeom>
        </p:spPr>
      </p:pic>
    </p:spTree>
    <p:extLst>
      <p:ext uri="{BB962C8B-B14F-4D97-AF65-F5344CB8AC3E}">
        <p14:creationId xmlns:p14="http://schemas.microsoft.com/office/powerpoint/2010/main" val="3935600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PUE Definition</a:t>
            </a:r>
            <a:endParaRPr lang="en-US" dirty="0"/>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071562"/>
            <a:ext cx="6858000" cy="3899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a:spLocks noRot="1" noChangeAspect="1" noMove="1" noResize="1" noEditPoints="1" noAdjustHandles="1" noChangeArrowheads="1" noChangeShapeType="1" noTextEdit="1"/>
          </p:cNvSpPr>
          <p:nvPr/>
        </p:nvSpPr>
        <p:spPr>
          <a:xfrm>
            <a:off x="457200" y="5286375"/>
            <a:ext cx="8458200" cy="625171"/>
          </a:xfrm>
          <a:prstGeom prst="rect">
            <a:avLst/>
          </a:prstGeom>
          <a:blipFill rotWithShape="1">
            <a:blip r:embed="rId4"/>
            <a:stretch>
              <a:fillRect/>
            </a:stretch>
          </a:blipFill>
        </p:spPr>
        <p:txBody>
          <a:bodyPr/>
          <a:lstStyle/>
          <a:p>
            <a:pPr>
              <a:defRPr/>
            </a:pPr>
            <a:r>
              <a:rPr lang="en-US">
                <a:noFill/>
              </a:rPr>
              <a:t> </a:t>
            </a:r>
          </a:p>
        </p:txBody>
      </p:sp>
    </p:spTree>
    <p:extLst>
      <p:ext uri="{BB962C8B-B14F-4D97-AF65-F5344CB8AC3E}">
        <p14:creationId xmlns:p14="http://schemas.microsoft.com/office/powerpoint/2010/main" val="26920226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040"/>
            <a:ext cx="8229600" cy="1143000"/>
          </a:xfrm>
        </p:spPr>
        <p:txBody>
          <a:bodyPr/>
          <a:lstStyle/>
          <a:p>
            <a:r>
              <a:rPr lang="en-US" dirty="0" smtClean="0"/>
              <a:t>but PUE isn't perfect, consider…..</a:t>
            </a:r>
            <a:endParaRPr lang="en-US" dirty="0"/>
          </a:p>
        </p:txBody>
      </p:sp>
      <p:sp>
        <p:nvSpPr>
          <p:cNvPr id="5" name="Rectangle 4"/>
          <p:cNvSpPr/>
          <p:nvPr/>
        </p:nvSpPr>
        <p:spPr bwMode="auto">
          <a:xfrm>
            <a:off x="1596562" y="2060043"/>
            <a:ext cx="6432330" cy="4162097"/>
          </a:xfrm>
          <a:prstGeom prst="rect">
            <a:avLst/>
          </a:prstGeom>
          <a:no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6" name="Rectangle 5"/>
          <p:cNvSpPr/>
          <p:nvPr/>
        </p:nvSpPr>
        <p:spPr bwMode="auto">
          <a:xfrm>
            <a:off x="5355019" y="4356553"/>
            <a:ext cx="919658" cy="1865587"/>
          </a:xfrm>
          <a:prstGeom prst="rect">
            <a:avLst/>
          </a:prstGeom>
          <a:no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7" name="Rectangle 6"/>
          <p:cNvSpPr/>
          <p:nvPr/>
        </p:nvSpPr>
        <p:spPr bwMode="auto">
          <a:xfrm>
            <a:off x="6274677" y="1308553"/>
            <a:ext cx="740978" cy="4918843"/>
          </a:xfrm>
          <a:prstGeom prst="rect">
            <a:avLst/>
          </a:prstGeom>
          <a:solidFill>
            <a:schemeClr val="bg1"/>
          </a:soli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9" name="Rectangle 8"/>
          <p:cNvSpPr/>
          <p:nvPr/>
        </p:nvSpPr>
        <p:spPr bwMode="auto">
          <a:xfrm>
            <a:off x="1490448" y="4808498"/>
            <a:ext cx="212228" cy="1418898"/>
          </a:xfrm>
          <a:prstGeom prst="rect">
            <a:avLst/>
          </a:prstGeom>
          <a:pattFill prst="zigZag">
            <a:fgClr>
              <a:schemeClr val="tx1"/>
            </a:fgClr>
            <a:bgClr>
              <a:schemeClr val="bg1"/>
            </a:bgClr>
          </a:patt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10" name="Right Arrow 9"/>
          <p:cNvSpPr/>
          <p:nvPr/>
        </p:nvSpPr>
        <p:spPr bwMode="auto">
          <a:xfrm>
            <a:off x="504496" y="5245991"/>
            <a:ext cx="725213" cy="543912"/>
          </a:xfrm>
          <a:prstGeom prst="rightArrow">
            <a:avLst/>
          </a:prstGeom>
          <a:gradFill flip="none" rotWithShape="1">
            <a:gsLst>
              <a:gs pos="5000">
                <a:schemeClr val="accent2"/>
              </a:gs>
              <a:gs pos="95000">
                <a:schemeClr val="accent1"/>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11" name="Right Arrow 10"/>
          <p:cNvSpPr/>
          <p:nvPr/>
        </p:nvSpPr>
        <p:spPr bwMode="auto">
          <a:xfrm>
            <a:off x="4450120" y="5017390"/>
            <a:ext cx="725213" cy="543912"/>
          </a:xfrm>
          <a:prstGeom prst="rightArrow">
            <a:avLst/>
          </a:prstGeom>
          <a:gradFill flip="none" rotWithShape="1">
            <a:gsLst>
              <a:gs pos="5000">
                <a:schemeClr val="accent2"/>
              </a:gs>
              <a:gs pos="95000">
                <a:schemeClr val="accent1"/>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12" name="Right Arrow 11"/>
          <p:cNvSpPr/>
          <p:nvPr/>
        </p:nvSpPr>
        <p:spPr bwMode="auto">
          <a:xfrm rot="16200000">
            <a:off x="6282560" y="3417187"/>
            <a:ext cx="725213" cy="543912"/>
          </a:xfrm>
          <a:prstGeom prst="rightArrow">
            <a:avLst/>
          </a:prstGeom>
          <a:gradFill flip="none" rotWithShape="1">
            <a:gsLst>
              <a:gs pos="5000">
                <a:srgbClr val="FF0000"/>
              </a:gs>
              <a:gs pos="95000">
                <a:srgbClr val="FFC000"/>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13" name="Right Arrow 12"/>
          <p:cNvSpPr/>
          <p:nvPr/>
        </p:nvSpPr>
        <p:spPr bwMode="auto">
          <a:xfrm rot="19640835">
            <a:off x="7214255" y="1131191"/>
            <a:ext cx="725213" cy="543912"/>
          </a:xfrm>
          <a:prstGeom prst="rightArrow">
            <a:avLst/>
          </a:prstGeom>
          <a:gradFill flip="none" rotWithShape="1">
            <a:gsLst>
              <a:gs pos="5000">
                <a:srgbClr val="FF0000"/>
              </a:gs>
              <a:gs pos="95000">
                <a:srgbClr val="FFC000"/>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14" name="Rectangle 13"/>
          <p:cNvSpPr/>
          <p:nvPr/>
        </p:nvSpPr>
        <p:spPr bwMode="auto">
          <a:xfrm>
            <a:off x="6917123" y="1355849"/>
            <a:ext cx="212228" cy="709449"/>
          </a:xfrm>
          <a:prstGeom prst="rect">
            <a:avLst/>
          </a:prstGeom>
          <a:pattFill prst="zigZag">
            <a:fgClr>
              <a:schemeClr val="tx1"/>
            </a:fgClr>
            <a:bgClr>
              <a:schemeClr val="bg1"/>
            </a:bgClr>
          </a:patt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15" name="TextBox 14"/>
          <p:cNvSpPr txBox="1"/>
          <p:nvPr/>
        </p:nvSpPr>
        <p:spPr>
          <a:xfrm>
            <a:off x="1702676" y="2164410"/>
            <a:ext cx="3283471" cy="461665"/>
          </a:xfrm>
          <a:prstGeom prst="rect">
            <a:avLst/>
          </a:prstGeom>
          <a:noFill/>
        </p:spPr>
        <p:txBody>
          <a:bodyPr wrap="square" rtlCol="0">
            <a:spAutoFit/>
          </a:bodyPr>
          <a:lstStyle/>
          <a:p>
            <a:r>
              <a:rPr lang="en-US" sz="2400" dirty="0" smtClean="0">
                <a:latin typeface="+mn-lt"/>
              </a:rPr>
              <a:t>data center</a:t>
            </a:r>
          </a:p>
        </p:txBody>
      </p:sp>
      <p:sp>
        <p:nvSpPr>
          <p:cNvPr id="16" name="TextBox 15"/>
          <p:cNvSpPr txBox="1"/>
          <p:nvPr/>
        </p:nvSpPr>
        <p:spPr>
          <a:xfrm>
            <a:off x="5483094" y="4554592"/>
            <a:ext cx="555100" cy="462798"/>
          </a:xfrm>
          <a:prstGeom prst="rect">
            <a:avLst/>
          </a:prstGeom>
          <a:noFill/>
        </p:spPr>
        <p:txBody>
          <a:bodyPr wrap="square" rtlCol="0">
            <a:spAutoFit/>
          </a:bodyPr>
          <a:lstStyle/>
          <a:p>
            <a:r>
              <a:rPr lang="en-US" sz="2400" dirty="0" smtClean="0">
                <a:latin typeface="+mn-lt"/>
              </a:rPr>
              <a:t>IT</a:t>
            </a:r>
          </a:p>
        </p:txBody>
      </p:sp>
      <p:sp>
        <p:nvSpPr>
          <p:cNvPr id="18" name="Right Arrow 17"/>
          <p:cNvSpPr/>
          <p:nvPr/>
        </p:nvSpPr>
        <p:spPr bwMode="auto">
          <a:xfrm>
            <a:off x="2249214" y="5289346"/>
            <a:ext cx="725213" cy="543912"/>
          </a:xfrm>
          <a:prstGeom prst="rightArrow">
            <a:avLst/>
          </a:prstGeom>
          <a:gradFill flip="none" rotWithShape="1">
            <a:gsLst>
              <a:gs pos="5000">
                <a:schemeClr val="accent2"/>
              </a:gs>
              <a:gs pos="95000">
                <a:schemeClr val="accent1"/>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grpSp>
        <p:nvGrpSpPr>
          <p:cNvPr id="22" name="Group 21"/>
          <p:cNvGrpSpPr/>
          <p:nvPr/>
        </p:nvGrpSpPr>
        <p:grpSpPr>
          <a:xfrm>
            <a:off x="1813035" y="4901690"/>
            <a:ext cx="236482" cy="1212804"/>
            <a:chOff x="1813035" y="4365646"/>
            <a:chExt cx="236482" cy="1212804"/>
          </a:xfrm>
        </p:grpSpPr>
        <p:sp>
          <p:nvSpPr>
            <p:cNvPr id="17" name="Flowchart: Collate 16"/>
            <p:cNvSpPr/>
            <p:nvPr/>
          </p:nvSpPr>
          <p:spPr bwMode="auto">
            <a:xfrm>
              <a:off x="1813035" y="4481346"/>
              <a:ext cx="236482" cy="981405"/>
            </a:xfrm>
            <a:prstGeom prst="flowChartCollate">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19" name="Flowchart: Connector 18"/>
            <p:cNvSpPr/>
            <p:nvPr/>
          </p:nvSpPr>
          <p:spPr bwMode="auto">
            <a:xfrm>
              <a:off x="1818118" y="4365646"/>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21" name="Flowchart: Connector 20"/>
            <p:cNvSpPr/>
            <p:nvPr/>
          </p:nvSpPr>
          <p:spPr bwMode="auto">
            <a:xfrm>
              <a:off x="1818118" y="5347051"/>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grpSp>
      <p:grpSp>
        <p:nvGrpSpPr>
          <p:cNvPr id="23" name="Group 22"/>
          <p:cNvGrpSpPr/>
          <p:nvPr/>
        </p:nvGrpSpPr>
        <p:grpSpPr>
          <a:xfrm>
            <a:off x="6102350" y="4447248"/>
            <a:ext cx="73439" cy="449405"/>
            <a:chOff x="1813035" y="4365646"/>
            <a:chExt cx="236482" cy="1212804"/>
          </a:xfrm>
        </p:grpSpPr>
        <p:sp>
          <p:nvSpPr>
            <p:cNvPr id="24" name="Flowchart: Collate 23"/>
            <p:cNvSpPr/>
            <p:nvPr/>
          </p:nvSpPr>
          <p:spPr bwMode="auto">
            <a:xfrm>
              <a:off x="1813035" y="4481346"/>
              <a:ext cx="236482" cy="981405"/>
            </a:xfrm>
            <a:prstGeom prst="flowChartCollate">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25" name="Flowchart: Connector 24"/>
            <p:cNvSpPr/>
            <p:nvPr/>
          </p:nvSpPr>
          <p:spPr bwMode="auto">
            <a:xfrm>
              <a:off x="1818118" y="4365646"/>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26" name="Flowchart: Connector 25"/>
            <p:cNvSpPr/>
            <p:nvPr/>
          </p:nvSpPr>
          <p:spPr bwMode="auto">
            <a:xfrm>
              <a:off x="1818118" y="5347051"/>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grpSp>
      <p:grpSp>
        <p:nvGrpSpPr>
          <p:cNvPr id="27" name="Group 26"/>
          <p:cNvGrpSpPr/>
          <p:nvPr/>
        </p:nvGrpSpPr>
        <p:grpSpPr>
          <a:xfrm>
            <a:off x="6102350" y="5026808"/>
            <a:ext cx="73439" cy="449405"/>
            <a:chOff x="1813035" y="4365646"/>
            <a:chExt cx="236482" cy="1212804"/>
          </a:xfrm>
        </p:grpSpPr>
        <p:sp>
          <p:nvSpPr>
            <p:cNvPr id="28" name="Flowchart: Collate 27"/>
            <p:cNvSpPr/>
            <p:nvPr/>
          </p:nvSpPr>
          <p:spPr bwMode="auto">
            <a:xfrm>
              <a:off x="1813035" y="4481346"/>
              <a:ext cx="236482" cy="981405"/>
            </a:xfrm>
            <a:prstGeom prst="flowChartCollate">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29" name="Flowchart: Connector 28"/>
            <p:cNvSpPr/>
            <p:nvPr/>
          </p:nvSpPr>
          <p:spPr bwMode="auto">
            <a:xfrm>
              <a:off x="1818118" y="4365646"/>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30" name="Flowchart: Connector 29"/>
            <p:cNvSpPr/>
            <p:nvPr/>
          </p:nvSpPr>
          <p:spPr bwMode="auto">
            <a:xfrm>
              <a:off x="1818118" y="5347051"/>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grpSp>
      <p:grpSp>
        <p:nvGrpSpPr>
          <p:cNvPr id="31" name="Group 30"/>
          <p:cNvGrpSpPr/>
          <p:nvPr/>
        </p:nvGrpSpPr>
        <p:grpSpPr>
          <a:xfrm>
            <a:off x="6103929" y="5609386"/>
            <a:ext cx="73439" cy="449405"/>
            <a:chOff x="1813035" y="4365646"/>
            <a:chExt cx="236482" cy="1212804"/>
          </a:xfrm>
        </p:grpSpPr>
        <p:sp>
          <p:nvSpPr>
            <p:cNvPr id="32" name="Flowchart: Collate 31"/>
            <p:cNvSpPr/>
            <p:nvPr/>
          </p:nvSpPr>
          <p:spPr bwMode="auto">
            <a:xfrm>
              <a:off x="1813035" y="4481346"/>
              <a:ext cx="236482" cy="981405"/>
            </a:xfrm>
            <a:prstGeom prst="flowChartCollate">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33" name="Flowchart: Connector 32"/>
            <p:cNvSpPr/>
            <p:nvPr/>
          </p:nvSpPr>
          <p:spPr bwMode="auto">
            <a:xfrm>
              <a:off x="1818118" y="4365646"/>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34" name="Flowchart: Connector 33"/>
            <p:cNvSpPr/>
            <p:nvPr/>
          </p:nvSpPr>
          <p:spPr bwMode="auto">
            <a:xfrm>
              <a:off x="1818118" y="5347051"/>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grpSp>
      <p:sp>
        <p:nvSpPr>
          <p:cNvPr id="36" name="Right Arrow 35"/>
          <p:cNvSpPr/>
          <p:nvPr/>
        </p:nvSpPr>
        <p:spPr bwMode="auto">
          <a:xfrm>
            <a:off x="6191907" y="4535973"/>
            <a:ext cx="362606" cy="271956"/>
          </a:xfrm>
          <a:prstGeom prst="rightArrow">
            <a:avLst/>
          </a:prstGeom>
          <a:gradFill flip="none" rotWithShape="1">
            <a:gsLst>
              <a:gs pos="5000">
                <a:srgbClr val="FF0000"/>
              </a:gs>
              <a:gs pos="95000">
                <a:srgbClr val="FFC000"/>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37" name="Right Arrow 36"/>
          <p:cNvSpPr/>
          <p:nvPr/>
        </p:nvSpPr>
        <p:spPr bwMode="auto">
          <a:xfrm>
            <a:off x="6214023" y="5701090"/>
            <a:ext cx="362606" cy="271956"/>
          </a:xfrm>
          <a:prstGeom prst="rightArrow">
            <a:avLst/>
          </a:prstGeom>
          <a:gradFill flip="none" rotWithShape="1">
            <a:gsLst>
              <a:gs pos="5000">
                <a:srgbClr val="FF0000"/>
              </a:gs>
              <a:gs pos="95000">
                <a:srgbClr val="FFC000"/>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38" name="Right Arrow 37"/>
          <p:cNvSpPr/>
          <p:nvPr/>
        </p:nvSpPr>
        <p:spPr bwMode="auto">
          <a:xfrm>
            <a:off x="6214023" y="5113476"/>
            <a:ext cx="362606" cy="271956"/>
          </a:xfrm>
          <a:prstGeom prst="rightArrow">
            <a:avLst/>
          </a:prstGeom>
          <a:gradFill flip="none" rotWithShape="1">
            <a:gsLst>
              <a:gs pos="5000">
                <a:srgbClr val="FF0000"/>
              </a:gs>
              <a:gs pos="95000">
                <a:srgbClr val="FFC000"/>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dirty="0" smtClean="0">
              <a:latin typeface="Neo Sans Intel" pitchFamily="34" charset="0"/>
              <a:cs typeface="Arial" pitchFamily="34" charset="0"/>
            </a:endParaRPr>
          </a:p>
        </p:txBody>
      </p:sp>
      <p:sp>
        <p:nvSpPr>
          <p:cNvPr id="39" name="TextBox 38"/>
          <p:cNvSpPr txBox="1"/>
          <p:nvPr/>
        </p:nvSpPr>
        <p:spPr>
          <a:xfrm>
            <a:off x="1749971" y="4544166"/>
            <a:ext cx="725213" cy="369332"/>
          </a:xfrm>
          <a:prstGeom prst="rect">
            <a:avLst/>
          </a:prstGeom>
          <a:noFill/>
        </p:spPr>
        <p:txBody>
          <a:bodyPr wrap="square" rtlCol="0">
            <a:spAutoFit/>
          </a:bodyPr>
          <a:lstStyle/>
          <a:p>
            <a:r>
              <a:rPr lang="en-US" dirty="0" smtClean="0">
                <a:latin typeface="+mn-lt"/>
              </a:rPr>
              <a:t>fan</a:t>
            </a:r>
          </a:p>
        </p:txBody>
      </p:sp>
      <p:sp>
        <p:nvSpPr>
          <p:cNvPr id="40" name="TextBox 39"/>
          <p:cNvSpPr txBox="1"/>
          <p:nvPr/>
        </p:nvSpPr>
        <p:spPr>
          <a:xfrm>
            <a:off x="5647997" y="5652402"/>
            <a:ext cx="725213" cy="369332"/>
          </a:xfrm>
          <a:prstGeom prst="rect">
            <a:avLst/>
          </a:prstGeom>
          <a:noFill/>
        </p:spPr>
        <p:txBody>
          <a:bodyPr wrap="square" rtlCol="0">
            <a:spAutoFit/>
          </a:bodyPr>
          <a:lstStyle/>
          <a:p>
            <a:r>
              <a:rPr lang="en-US" dirty="0" smtClean="0">
                <a:latin typeface="+mn-lt"/>
              </a:rPr>
              <a:t>fan</a:t>
            </a:r>
          </a:p>
        </p:txBody>
      </p:sp>
      <mc:AlternateContent xmlns:mc="http://schemas.openxmlformats.org/markup-compatibility/2006" xmlns:a14="http://schemas.microsoft.com/office/drawing/2010/main">
        <mc:Choice Requires="a14">
          <p:sp>
            <p:nvSpPr>
              <p:cNvPr id="41" name="TextBox 40"/>
              <p:cNvSpPr txBox="1"/>
              <p:nvPr/>
            </p:nvSpPr>
            <p:spPr>
              <a:xfrm>
                <a:off x="472964" y="916754"/>
                <a:ext cx="5073761" cy="861326"/>
              </a:xfrm>
              <a:prstGeom prst="rect">
                <a:avLst/>
              </a:prstGeom>
              <a:noFill/>
            </p:spPr>
            <p:txBody>
              <a:bodyPr wrap="none" rtlCol="0">
                <a:spAutoFit/>
              </a:bodyPr>
              <a:lstStyle/>
              <a:p>
                <a:endParaRPr lang="en-US" sz="2400" dirty="0" smtClean="0">
                  <a:latin typeface="+mn-lt"/>
                </a:endParaRPr>
              </a:p>
            </p:txBody>
          </p:sp>
        </mc:Choice>
        <mc:Fallback xmlns="">
          <p:sp>
            <p:nvSpPr>
              <p:cNvPr id="41" name="TextBox 40"/>
              <p:cNvSpPr txBox="1">
                <a:spLocks noRot="1" noChangeAspect="1" noMove="1" noResize="1" noEditPoints="1" noAdjustHandles="1" noChangeArrowheads="1" noChangeShapeType="1" noTextEdit="1"/>
              </p:cNvSpPr>
              <p:nvPr/>
            </p:nvSpPr>
            <p:spPr>
              <a:xfrm>
                <a:off x="472964" y="916754"/>
                <a:ext cx="5073761" cy="861326"/>
              </a:xfrm>
              <a:prstGeom prst="rect">
                <a:avLst/>
              </a:prstGeom>
              <a:blipFill rotWithShape="1">
                <a:blip r:embed="rId3"/>
                <a:stretch>
                  <a:fillRect/>
                </a:stretch>
              </a:blipFill>
            </p:spPr>
            <p:txBody>
              <a:bodyPr/>
              <a:lstStyle/>
              <a:p>
                <a:r>
                  <a:rPr lang="en-US">
                    <a:noFill/>
                  </a:rPr>
                  <a:t> </a:t>
                </a:r>
              </a:p>
            </p:txBody>
          </p:sp>
        </mc:Fallback>
      </mc:AlternateContent>
      <p:cxnSp>
        <p:nvCxnSpPr>
          <p:cNvPr id="4" name="Elbow Connector 3"/>
          <p:cNvCxnSpPr>
            <a:endCxn id="6" idx="0"/>
          </p:cNvCxnSpPr>
          <p:nvPr/>
        </p:nvCxnSpPr>
        <p:spPr bwMode="auto">
          <a:xfrm>
            <a:off x="1024759" y="3326536"/>
            <a:ext cx="4790089" cy="1030017"/>
          </a:xfrm>
          <a:prstGeom prst="bentConnector2">
            <a:avLst/>
          </a:prstGeom>
          <a:solidFill>
            <a:schemeClr val="bg1"/>
          </a:solidFill>
          <a:ln w="12700" cap="flat" cmpd="sng" algn="ctr">
            <a:solidFill>
              <a:schemeClr val="tx1"/>
            </a:solidFill>
            <a:prstDash val="solid"/>
            <a:round/>
            <a:headEnd type="none" w="sm" len="sm"/>
            <a:tailEnd type="arrow"/>
          </a:ln>
          <a:effectLst/>
        </p:spPr>
      </p:cxnSp>
      <p:sp>
        <p:nvSpPr>
          <p:cNvPr id="8" name="TextBox 7"/>
          <p:cNvSpPr txBox="1"/>
          <p:nvPr/>
        </p:nvSpPr>
        <p:spPr>
          <a:xfrm>
            <a:off x="2249214" y="3137338"/>
            <a:ext cx="1228221" cy="369332"/>
          </a:xfrm>
          <a:prstGeom prst="rect">
            <a:avLst/>
          </a:prstGeom>
          <a:solidFill>
            <a:schemeClr val="bg1">
              <a:lumMod val="75000"/>
            </a:schemeClr>
          </a:solidFill>
        </p:spPr>
        <p:txBody>
          <a:bodyPr wrap="none" rtlCol="0">
            <a:spAutoFit/>
          </a:bodyPr>
          <a:lstStyle/>
          <a:p>
            <a:r>
              <a:rPr lang="en-US" dirty="0" smtClean="0">
                <a:latin typeface="+mn-lt"/>
              </a:rPr>
              <a:t>UPS &amp; PDU</a:t>
            </a:r>
          </a:p>
        </p:txBody>
      </p:sp>
      <p:sp>
        <p:nvSpPr>
          <p:cNvPr id="20" name="TextBox 19"/>
          <p:cNvSpPr txBox="1"/>
          <p:nvPr/>
        </p:nvSpPr>
        <p:spPr>
          <a:xfrm>
            <a:off x="2475184" y="3426035"/>
            <a:ext cx="630622" cy="400110"/>
          </a:xfrm>
          <a:prstGeom prst="rect">
            <a:avLst/>
          </a:prstGeom>
          <a:noFill/>
        </p:spPr>
        <p:txBody>
          <a:bodyPr wrap="none" rtlCol="0">
            <a:spAutoFit/>
          </a:bodyPr>
          <a:lstStyle/>
          <a:p>
            <a:r>
              <a:rPr lang="en-US" sz="2000" i="1" dirty="0" err="1" smtClean="0">
                <a:latin typeface="Cambria Math" pitchFamily="18" charset="0"/>
                <a:ea typeface="Cambria Math" pitchFamily="18" charset="0"/>
              </a:rPr>
              <a:t>pwr</a:t>
            </a:r>
            <a:endParaRPr lang="en-US" sz="2000" i="1" dirty="0" smtClean="0">
              <a:latin typeface="Cambria Math" pitchFamily="18" charset="0"/>
              <a:ea typeface="Cambria Math" pitchFamily="18" charset="0"/>
            </a:endParaRPr>
          </a:p>
        </p:txBody>
      </p:sp>
    </p:spTree>
    <p:extLst>
      <p:ext uri="{BB962C8B-B14F-4D97-AF65-F5344CB8AC3E}">
        <p14:creationId xmlns:p14="http://schemas.microsoft.com/office/powerpoint/2010/main" val="13584627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4025" y="-56872"/>
            <a:ext cx="8229600" cy="889000"/>
          </a:xfrm>
        </p:spPr>
        <p:txBody>
          <a:bodyPr/>
          <a:lstStyle/>
          <a:p>
            <a:r>
              <a:rPr lang="en-US" dirty="0" smtClean="0"/>
              <a:t>Three variations…</a:t>
            </a:r>
            <a:endParaRPr lang="en-US" dirty="0"/>
          </a:p>
        </p:txBody>
      </p:sp>
      <p:grpSp>
        <p:nvGrpSpPr>
          <p:cNvPr id="4" name="Group 3"/>
          <p:cNvGrpSpPr/>
          <p:nvPr/>
        </p:nvGrpSpPr>
        <p:grpSpPr>
          <a:xfrm>
            <a:off x="819988" y="4459126"/>
            <a:ext cx="2659436" cy="1801212"/>
            <a:chOff x="504496" y="595147"/>
            <a:chExt cx="7524396" cy="5096205"/>
          </a:xfrm>
        </p:grpSpPr>
        <p:sp>
          <p:nvSpPr>
            <p:cNvPr id="5" name="Rectangle 4"/>
            <p:cNvSpPr/>
            <p:nvPr/>
          </p:nvSpPr>
          <p:spPr bwMode="auto">
            <a:xfrm>
              <a:off x="1596562" y="1523999"/>
              <a:ext cx="6432330" cy="4162097"/>
            </a:xfrm>
            <a:prstGeom prst="rect">
              <a:avLst/>
            </a:prstGeom>
            <a:no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6" name="Rectangle 5"/>
            <p:cNvSpPr/>
            <p:nvPr/>
          </p:nvSpPr>
          <p:spPr bwMode="auto">
            <a:xfrm>
              <a:off x="5355019" y="3820509"/>
              <a:ext cx="919658" cy="1865587"/>
            </a:xfrm>
            <a:prstGeom prst="rect">
              <a:avLst/>
            </a:prstGeom>
            <a:no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7" name="Rectangle 6"/>
            <p:cNvSpPr/>
            <p:nvPr/>
          </p:nvSpPr>
          <p:spPr bwMode="auto">
            <a:xfrm>
              <a:off x="6274677" y="772509"/>
              <a:ext cx="740978" cy="4918843"/>
            </a:xfrm>
            <a:prstGeom prst="rect">
              <a:avLst/>
            </a:prstGeom>
            <a:solidFill>
              <a:schemeClr val="bg1"/>
            </a:soli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9" name="Rectangle 8"/>
            <p:cNvSpPr/>
            <p:nvPr/>
          </p:nvSpPr>
          <p:spPr bwMode="auto">
            <a:xfrm>
              <a:off x="1490448" y="4272454"/>
              <a:ext cx="212228" cy="1418898"/>
            </a:xfrm>
            <a:prstGeom prst="rect">
              <a:avLst/>
            </a:prstGeom>
            <a:pattFill prst="zigZag">
              <a:fgClr>
                <a:schemeClr val="tx1"/>
              </a:fgClr>
              <a:bgClr>
                <a:schemeClr val="bg1"/>
              </a:bgClr>
            </a:patt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10" name="Right Arrow 9"/>
            <p:cNvSpPr/>
            <p:nvPr/>
          </p:nvSpPr>
          <p:spPr bwMode="auto">
            <a:xfrm>
              <a:off x="504496" y="4709947"/>
              <a:ext cx="725213" cy="543912"/>
            </a:xfrm>
            <a:prstGeom prst="rightArrow">
              <a:avLst/>
            </a:prstGeom>
            <a:gradFill flip="none" rotWithShape="1">
              <a:gsLst>
                <a:gs pos="5000">
                  <a:schemeClr val="accent2"/>
                </a:gs>
                <a:gs pos="95000">
                  <a:schemeClr val="accent1"/>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13" name="Right Arrow 12"/>
            <p:cNvSpPr/>
            <p:nvPr/>
          </p:nvSpPr>
          <p:spPr bwMode="auto">
            <a:xfrm rot="19640835">
              <a:off x="7214255" y="595147"/>
              <a:ext cx="725213" cy="543912"/>
            </a:xfrm>
            <a:prstGeom prst="rightArrow">
              <a:avLst/>
            </a:prstGeom>
            <a:gradFill flip="none" rotWithShape="1">
              <a:gsLst>
                <a:gs pos="5000">
                  <a:srgbClr val="FF0000"/>
                </a:gs>
                <a:gs pos="95000">
                  <a:srgbClr val="FFC000"/>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14" name="Rectangle 13"/>
            <p:cNvSpPr/>
            <p:nvPr/>
          </p:nvSpPr>
          <p:spPr bwMode="auto">
            <a:xfrm>
              <a:off x="6917123" y="819805"/>
              <a:ext cx="212228" cy="709449"/>
            </a:xfrm>
            <a:prstGeom prst="rect">
              <a:avLst/>
            </a:prstGeom>
            <a:pattFill prst="zigZag">
              <a:fgClr>
                <a:schemeClr val="tx1"/>
              </a:fgClr>
              <a:bgClr>
                <a:schemeClr val="bg1"/>
              </a:bgClr>
            </a:patt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grpSp>
      <p:grpSp>
        <p:nvGrpSpPr>
          <p:cNvPr id="23" name="Group 22"/>
          <p:cNvGrpSpPr/>
          <p:nvPr/>
        </p:nvGrpSpPr>
        <p:grpSpPr>
          <a:xfrm>
            <a:off x="1377883" y="5765429"/>
            <a:ext cx="73439" cy="449405"/>
            <a:chOff x="1813035" y="4365646"/>
            <a:chExt cx="236482" cy="1212804"/>
          </a:xfrm>
        </p:grpSpPr>
        <p:sp>
          <p:nvSpPr>
            <p:cNvPr id="24" name="Flowchart: Collate 23"/>
            <p:cNvSpPr/>
            <p:nvPr/>
          </p:nvSpPr>
          <p:spPr bwMode="auto">
            <a:xfrm>
              <a:off x="1813035" y="4481346"/>
              <a:ext cx="236482" cy="981405"/>
            </a:xfrm>
            <a:prstGeom prst="flowChartCollate">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25" name="Flowchart: Connector 24"/>
            <p:cNvSpPr/>
            <p:nvPr/>
          </p:nvSpPr>
          <p:spPr bwMode="auto">
            <a:xfrm>
              <a:off x="1818118" y="4365646"/>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26" name="Flowchart: Connector 25"/>
            <p:cNvSpPr/>
            <p:nvPr/>
          </p:nvSpPr>
          <p:spPr bwMode="auto">
            <a:xfrm>
              <a:off x="1818118" y="5347051"/>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grpSp>
      <p:grpSp>
        <p:nvGrpSpPr>
          <p:cNvPr id="41" name="Group 40"/>
          <p:cNvGrpSpPr/>
          <p:nvPr/>
        </p:nvGrpSpPr>
        <p:grpSpPr>
          <a:xfrm>
            <a:off x="819988" y="701774"/>
            <a:ext cx="2659436" cy="1801212"/>
            <a:chOff x="504496" y="595147"/>
            <a:chExt cx="7524396" cy="5096205"/>
          </a:xfrm>
        </p:grpSpPr>
        <p:sp>
          <p:nvSpPr>
            <p:cNvPr id="42" name="Rectangle 41"/>
            <p:cNvSpPr/>
            <p:nvPr/>
          </p:nvSpPr>
          <p:spPr bwMode="auto">
            <a:xfrm>
              <a:off x="1596562" y="1523999"/>
              <a:ext cx="6432330" cy="4162097"/>
            </a:xfrm>
            <a:prstGeom prst="rect">
              <a:avLst/>
            </a:prstGeom>
            <a:no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43" name="Rectangle 42"/>
            <p:cNvSpPr/>
            <p:nvPr/>
          </p:nvSpPr>
          <p:spPr bwMode="auto">
            <a:xfrm>
              <a:off x="5355019" y="3820509"/>
              <a:ext cx="919658" cy="1865587"/>
            </a:xfrm>
            <a:prstGeom prst="rect">
              <a:avLst/>
            </a:prstGeom>
            <a:no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44" name="Rectangle 43"/>
            <p:cNvSpPr/>
            <p:nvPr/>
          </p:nvSpPr>
          <p:spPr bwMode="auto">
            <a:xfrm>
              <a:off x="6274677" y="772509"/>
              <a:ext cx="740978" cy="4918843"/>
            </a:xfrm>
            <a:prstGeom prst="rect">
              <a:avLst/>
            </a:prstGeom>
            <a:solidFill>
              <a:schemeClr val="bg1"/>
            </a:soli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45" name="Rectangle 44"/>
            <p:cNvSpPr/>
            <p:nvPr/>
          </p:nvSpPr>
          <p:spPr bwMode="auto">
            <a:xfrm>
              <a:off x="1490448" y="4272454"/>
              <a:ext cx="212228" cy="1418898"/>
            </a:xfrm>
            <a:prstGeom prst="rect">
              <a:avLst/>
            </a:prstGeom>
            <a:pattFill prst="zigZag">
              <a:fgClr>
                <a:schemeClr val="tx1"/>
              </a:fgClr>
              <a:bgClr>
                <a:schemeClr val="bg1"/>
              </a:bgClr>
            </a:patt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46" name="Right Arrow 45"/>
            <p:cNvSpPr/>
            <p:nvPr/>
          </p:nvSpPr>
          <p:spPr bwMode="auto">
            <a:xfrm>
              <a:off x="504496" y="4709947"/>
              <a:ext cx="725213" cy="543912"/>
            </a:xfrm>
            <a:prstGeom prst="rightArrow">
              <a:avLst/>
            </a:prstGeom>
            <a:gradFill flip="none" rotWithShape="1">
              <a:gsLst>
                <a:gs pos="5000">
                  <a:schemeClr val="accent2"/>
                </a:gs>
                <a:gs pos="95000">
                  <a:schemeClr val="accent1"/>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47" name="Right Arrow 46"/>
            <p:cNvSpPr/>
            <p:nvPr/>
          </p:nvSpPr>
          <p:spPr bwMode="auto">
            <a:xfrm rot="19640835">
              <a:off x="7214255" y="595147"/>
              <a:ext cx="725213" cy="543912"/>
            </a:xfrm>
            <a:prstGeom prst="rightArrow">
              <a:avLst/>
            </a:prstGeom>
            <a:gradFill flip="none" rotWithShape="1">
              <a:gsLst>
                <a:gs pos="5000">
                  <a:srgbClr val="FF0000"/>
                </a:gs>
                <a:gs pos="95000">
                  <a:srgbClr val="FFC000"/>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48" name="Rectangle 47"/>
            <p:cNvSpPr/>
            <p:nvPr/>
          </p:nvSpPr>
          <p:spPr bwMode="auto">
            <a:xfrm>
              <a:off x="6917123" y="819805"/>
              <a:ext cx="212228" cy="709449"/>
            </a:xfrm>
            <a:prstGeom prst="rect">
              <a:avLst/>
            </a:prstGeom>
            <a:pattFill prst="zigZag">
              <a:fgClr>
                <a:schemeClr val="tx1"/>
              </a:fgClr>
              <a:bgClr>
                <a:schemeClr val="bg1"/>
              </a:bgClr>
            </a:patt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grpSp>
      <p:grpSp>
        <p:nvGrpSpPr>
          <p:cNvPr id="49" name="Group 48"/>
          <p:cNvGrpSpPr/>
          <p:nvPr/>
        </p:nvGrpSpPr>
        <p:grpSpPr>
          <a:xfrm>
            <a:off x="819988" y="2570977"/>
            <a:ext cx="2659436" cy="1801212"/>
            <a:chOff x="504496" y="595147"/>
            <a:chExt cx="7524396" cy="5096205"/>
          </a:xfrm>
        </p:grpSpPr>
        <p:sp>
          <p:nvSpPr>
            <p:cNvPr id="50" name="Rectangle 49"/>
            <p:cNvSpPr/>
            <p:nvPr/>
          </p:nvSpPr>
          <p:spPr bwMode="auto">
            <a:xfrm>
              <a:off x="1596562" y="1523999"/>
              <a:ext cx="6432330" cy="4162097"/>
            </a:xfrm>
            <a:prstGeom prst="rect">
              <a:avLst/>
            </a:prstGeom>
            <a:no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51" name="Rectangle 50"/>
            <p:cNvSpPr/>
            <p:nvPr/>
          </p:nvSpPr>
          <p:spPr bwMode="auto">
            <a:xfrm>
              <a:off x="5355019" y="3820509"/>
              <a:ext cx="919658" cy="1865587"/>
            </a:xfrm>
            <a:prstGeom prst="rect">
              <a:avLst/>
            </a:prstGeom>
            <a:no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52" name="Rectangle 51"/>
            <p:cNvSpPr/>
            <p:nvPr/>
          </p:nvSpPr>
          <p:spPr bwMode="auto">
            <a:xfrm>
              <a:off x="6274677" y="772509"/>
              <a:ext cx="740978" cy="4918843"/>
            </a:xfrm>
            <a:prstGeom prst="rect">
              <a:avLst/>
            </a:prstGeom>
            <a:solidFill>
              <a:schemeClr val="bg1"/>
            </a:soli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53" name="Rectangle 52"/>
            <p:cNvSpPr/>
            <p:nvPr/>
          </p:nvSpPr>
          <p:spPr bwMode="auto">
            <a:xfrm>
              <a:off x="1490448" y="4272454"/>
              <a:ext cx="212228" cy="1418898"/>
            </a:xfrm>
            <a:prstGeom prst="rect">
              <a:avLst/>
            </a:prstGeom>
            <a:pattFill prst="zigZag">
              <a:fgClr>
                <a:schemeClr val="tx1"/>
              </a:fgClr>
              <a:bgClr>
                <a:schemeClr val="bg1"/>
              </a:bgClr>
            </a:patt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54" name="Right Arrow 53"/>
            <p:cNvSpPr/>
            <p:nvPr/>
          </p:nvSpPr>
          <p:spPr bwMode="auto">
            <a:xfrm>
              <a:off x="504496" y="4709947"/>
              <a:ext cx="725213" cy="543912"/>
            </a:xfrm>
            <a:prstGeom prst="rightArrow">
              <a:avLst/>
            </a:prstGeom>
            <a:gradFill flip="none" rotWithShape="1">
              <a:gsLst>
                <a:gs pos="5000">
                  <a:schemeClr val="accent2"/>
                </a:gs>
                <a:gs pos="95000">
                  <a:schemeClr val="accent1"/>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55" name="Right Arrow 54"/>
            <p:cNvSpPr/>
            <p:nvPr/>
          </p:nvSpPr>
          <p:spPr bwMode="auto">
            <a:xfrm rot="19640835">
              <a:off x="7214255" y="595147"/>
              <a:ext cx="725213" cy="543912"/>
            </a:xfrm>
            <a:prstGeom prst="rightArrow">
              <a:avLst/>
            </a:prstGeom>
            <a:gradFill flip="none" rotWithShape="1">
              <a:gsLst>
                <a:gs pos="5000">
                  <a:srgbClr val="FF0000"/>
                </a:gs>
                <a:gs pos="95000">
                  <a:srgbClr val="FFC000"/>
                </a:gs>
              </a:gsLst>
              <a:lin ang="16200000" scaled="0"/>
              <a:tileRect/>
            </a:grad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56" name="Rectangle 55"/>
            <p:cNvSpPr/>
            <p:nvPr/>
          </p:nvSpPr>
          <p:spPr bwMode="auto">
            <a:xfrm>
              <a:off x="6917123" y="819805"/>
              <a:ext cx="212228" cy="709449"/>
            </a:xfrm>
            <a:prstGeom prst="rect">
              <a:avLst/>
            </a:prstGeom>
            <a:pattFill prst="zigZag">
              <a:fgClr>
                <a:schemeClr val="tx1"/>
              </a:fgClr>
              <a:bgClr>
                <a:schemeClr val="bg1"/>
              </a:bgClr>
            </a:pattFill>
            <a:ln w="3175" cap="flat" cmpd="sng" algn="ctr">
              <a:solidFill>
                <a:schemeClr val="tx1"/>
              </a:solid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grpSp>
      <p:grpSp>
        <p:nvGrpSpPr>
          <p:cNvPr id="61" name="Group 60"/>
          <p:cNvGrpSpPr/>
          <p:nvPr/>
        </p:nvGrpSpPr>
        <p:grpSpPr>
          <a:xfrm>
            <a:off x="2738674" y="3815940"/>
            <a:ext cx="73439" cy="449405"/>
            <a:chOff x="1813035" y="4365646"/>
            <a:chExt cx="236482" cy="1212804"/>
          </a:xfrm>
        </p:grpSpPr>
        <p:sp>
          <p:nvSpPr>
            <p:cNvPr id="62" name="Flowchart: Collate 61"/>
            <p:cNvSpPr/>
            <p:nvPr/>
          </p:nvSpPr>
          <p:spPr bwMode="auto">
            <a:xfrm>
              <a:off x="1813035" y="4481346"/>
              <a:ext cx="236482" cy="981405"/>
            </a:xfrm>
            <a:prstGeom prst="flowChartCollate">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63" name="Flowchart: Connector 62"/>
            <p:cNvSpPr/>
            <p:nvPr/>
          </p:nvSpPr>
          <p:spPr bwMode="auto">
            <a:xfrm>
              <a:off x="1818118" y="4365646"/>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64" name="Flowchart: Connector 63"/>
            <p:cNvSpPr/>
            <p:nvPr/>
          </p:nvSpPr>
          <p:spPr bwMode="auto">
            <a:xfrm>
              <a:off x="1818118" y="5347051"/>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grpSp>
      <p:grpSp>
        <p:nvGrpSpPr>
          <p:cNvPr id="65" name="Group 64"/>
          <p:cNvGrpSpPr/>
          <p:nvPr/>
        </p:nvGrpSpPr>
        <p:grpSpPr>
          <a:xfrm>
            <a:off x="2740253" y="2004425"/>
            <a:ext cx="73439" cy="449405"/>
            <a:chOff x="1813035" y="4365646"/>
            <a:chExt cx="236482" cy="1212804"/>
          </a:xfrm>
        </p:grpSpPr>
        <p:sp>
          <p:nvSpPr>
            <p:cNvPr id="66" name="Flowchart: Collate 65"/>
            <p:cNvSpPr/>
            <p:nvPr/>
          </p:nvSpPr>
          <p:spPr bwMode="auto">
            <a:xfrm>
              <a:off x="1813035" y="4481346"/>
              <a:ext cx="236482" cy="981405"/>
            </a:xfrm>
            <a:prstGeom prst="flowChartCollate">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67" name="Flowchart: Connector 66"/>
            <p:cNvSpPr/>
            <p:nvPr/>
          </p:nvSpPr>
          <p:spPr bwMode="auto">
            <a:xfrm>
              <a:off x="1818118" y="4365646"/>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68" name="Flowchart: Connector 67"/>
            <p:cNvSpPr/>
            <p:nvPr/>
          </p:nvSpPr>
          <p:spPr bwMode="auto">
            <a:xfrm>
              <a:off x="1818118" y="5347051"/>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grpSp>
      <p:sp>
        <p:nvSpPr>
          <p:cNvPr id="8" name="TextBox 7"/>
          <p:cNvSpPr txBox="1"/>
          <p:nvPr/>
        </p:nvSpPr>
        <p:spPr>
          <a:xfrm>
            <a:off x="12264" y="1012143"/>
            <a:ext cx="777777" cy="1200329"/>
          </a:xfrm>
          <a:prstGeom prst="rect">
            <a:avLst/>
          </a:prstGeom>
          <a:noFill/>
        </p:spPr>
        <p:txBody>
          <a:bodyPr wrap="none" rtlCol="0">
            <a:spAutoFit/>
          </a:bodyPr>
          <a:lstStyle/>
          <a:p>
            <a:pPr algn="ctr"/>
            <a:r>
              <a:rPr lang="en-US" sz="2400" dirty="0" smtClean="0">
                <a:latin typeface="+mn-lt"/>
              </a:rPr>
              <a:t>a)</a:t>
            </a:r>
          </a:p>
          <a:p>
            <a:pPr algn="ctr"/>
            <a:r>
              <a:rPr lang="en-US" sz="2400" dirty="0" smtClean="0">
                <a:latin typeface="+mn-lt"/>
              </a:rPr>
              <a:t>both</a:t>
            </a:r>
            <a:br>
              <a:rPr lang="en-US" sz="2400" dirty="0" smtClean="0">
                <a:latin typeface="+mn-lt"/>
              </a:rPr>
            </a:br>
            <a:r>
              <a:rPr lang="en-US" sz="2400" dirty="0" smtClean="0">
                <a:latin typeface="+mn-lt"/>
              </a:rPr>
              <a:t>fans</a:t>
            </a:r>
          </a:p>
        </p:txBody>
      </p:sp>
      <p:sp>
        <p:nvSpPr>
          <p:cNvPr id="69" name="TextBox 68"/>
          <p:cNvSpPr txBox="1"/>
          <p:nvPr/>
        </p:nvSpPr>
        <p:spPr>
          <a:xfrm>
            <a:off x="75667" y="2892623"/>
            <a:ext cx="718466" cy="1938992"/>
          </a:xfrm>
          <a:prstGeom prst="rect">
            <a:avLst/>
          </a:prstGeom>
          <a:noFill/>
        </p:spPr>
        <p:txBody>
          <a:bodyPr wrap="none" rtlCol="0">
            <a:spAutoFit/>
          </a:bodyPr>
          <a:lstStyle/>
          <a:p>
            <a:pPr algn="ctr"/>
            <a:r>
              <a:rPr lang="en-US" sz="2400" dirty="0" smtClean="0">
                <a:latin typeface="+mn-lt"/>
              </a:rPr>
              <a:t>b)</a:t>
            </a:r>
          </a:p>
          <a:p>
            <a:pPr algn="ctr"/>
            <a:r>
              <a:rPr lang="en-US" sz="2400" dirty="0" smtClean="0">
                <a:latin typeface="+mn-lt"/>
              </a:rPr>
              <a:t>IT</a:t>
            </a:r>
          </a:p>
          <a:p>
            <a:pPr algn="ctr"/>
            <a:r>
              <a:rPr lang="en-US" sz="2400" dirty="0" smtClean="0">
                <a:latin typeface="+mn-lt"/>
              </a:rPr>
              <a:t>fans</a:t>
            </a:r>
            <a:br>
              <a:rPr lang="en-US" sz="2400" dirty="0" smtClean="0">
                <a:latin typeface="+mn-lt"/>
              </a:rPr>
            </a:br>
            <a:r>
              <a:rPr lang="en-US" sz="2400" dirty="0" smtClean="0">
                <a:latin typeface="+mn-lt"/>
              </a:rPr>
              <a:t>only</a:t>
            </a:r>
            <a:br>
              <a:rPr lang="en-US" sz="2400" dirty="0" smtClean="0">
                <a:latin typeface="+mn-lt"/>
              </a:rPr>
            </a:br>
            <a:endParaRPr lang="en-US" sz="2400" dirty="0" smtClean="0">
              <a:latin typeface="+mn-lt"/>
            </a:endParaRPr>
          </a:p>
        </p:txBody>
      </p:sp>
      <p:sp>
        <p:nvSpPr>
          <p:cNvPr id="70" name="TextBox 69"/>
          <p:cNvSpPr txBox="1"/>
          <p:nvPr/>
        </p:nvSpPr>
        <p:spPr>
          <a:xfrm>
            <a:off x="34441" y="4724357"/>
            <a:ext cx="723275" cy="1569660"/>
          </a:xfrm>
          <a:prstGeom prst="rect">
            <a:avLst/>
          </a:prstGeom>
          <a:noFill/>
        </p:spPr>
        <p:txBody>
          <a:bodyPr wrap="none" rtlCol="0">
            <a:spAutoFit/>
          </a:bodyPr>
          <a:lstStyle/>
          <a:p>
            <a:pPr algn="ctr"/>
            <a:r>
              <a:rPr lang="en-US" sz="2400" dirty="0" smtClean="0">
                <a:latin typeface="+mn-lt"/>
              </a:rPr>
              <a:t>c)</a:t>
            </a:r>
          </a:p>
          <a:p>
            <a:pPr algn="ctr"/>
            <a:r>
              <a:rPr lang="en-US" sz="2400" dirty="0" err="1" smtClean="0">
                <a:latin typeface="+mn-lt"/>
              </a:rPr>
              <a:t>bldg</a:t>
            </a:r>
            <a:endParaRPr lang="en-US" sz="2400" dirty="0" smtClean="0">
              <a:latin typeface="+mn-lt"/>
            </a:endParaRPr>
          </a:p>
          <a:p>
            <a:pPr algn="ctr"/>
            <a:r>
              <a:rPr lang="en-US" sz="2400" dirty="0" smtClean="0">
                <a:latin typeface="+mn-lt"/>
              </a:rPr>
              <a:t>fan</a:t>
            </a:r>
            <a:br>
              <a:rPr lang="en-US" sz="2400" dirty="0" smtClean="0">
                <a:latin typeface="+mn-lt"/>
              </a:rPr>
            </a:br>
            <a:r>
              <a:rPr lang="en-US" sz="2400" dirty="0" smtClean="0">
                <a:latin typeface="+mn-lt"/>
              </a:rPr>
              <a:t>only</a:t>
            </a:r>
          </a:p>
        </p:txBody>
      </p:sp>
      <p:grpSp>
        <p:nvGrpSpPr>
          <p:cNvPr id="74" name="Group 73"/>
          <p:cNvGrpSpPr/>
          <p:nvPr/>
        </p:nvGrpSpPr>
        <p:grpSpPr>
          <a:xfrm>
            <a:off x="1335831" y="1986835"/>
            <a:ext cx="73439" cy="449405"/>
            <a:chOff x="1813035" y="4365646"/>
            <a:chExt cx="236482" cy="1212804"/>
          </a:xfrm>
        </p:grpSpPr>
        <p:sp>
          <p:nvSpPr>
            <p:cNvPr id="75" name="Flowchart: Collate 74"/>
            <p:cNvSpPr/>
            <p:nvPr/>
          </p:nvSpPr>
          <p:spPr bwMode="auto">
            <a:xfrm>
              <a:off x="1813035" y="4481346"/>
              <a:ext cx="236482" cy="981405"/>
            </a:xfrm>
            <a:prstGeom prst="flowChartCollate">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76" name="Flowchart: Connector 75"/>
            <p:cNvSpPr/>
            <p:nvPr/>
          </p:nvSpPr>
          <p:spPr bwMode="auto">
            <a:xfrm>
              <a:off x="1818118" y="4365646"/>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sp>
          <p:nvSpPr>
            <p:cNvPr id="77" name="Flowchart: Connector 76"/>
            <p:cNvSpPr/>
            <p:nvPr/>
          </p:nvSpPr>
          <p:spPr bwMode="auto">
            <a:xfrm>
              <a:off x="1818118" y="5347051"/>
              <a:ext cx="231399" cy="231399"/>
            </a:xfrm>
            <a:prstGeom prst="flowChartConnector">
              <a:avLst/>
            </a:prstGeom>
            <a:solidFill>
              <a:srgbClr val="00B050"/>
            </a:solidFill>
            <a:ln w="3175" cap="flat" cmpd="sng" algn="ctr">
              <a:noFill/>
              <a:prstDash val="solid"/>
              <a:round/>
              <a:headEnd type="none" w="sm" len="sm"/>
              <a:tailEnd type="none" w="sm" len="sm"/>
            </a:ln>
            <a:effectLst/>
          </p:spPr>
          <p:txBody>
            <a:bodyPr vert="horz" wrap="none" lIns="91440" tIns="45720" rIns="91440" bIns="45720" numCol="1" rtlCol="0" anchor="ctr" anchorCtr="0" compatLnSpc="1">
              <a:prstTxWarp prst="textNoShape">
                <a:avLst/>
              </a:prstTxWarp>
            </a:bodyPr>
            <a:lstStyle/>
            <a:p>
              <a:pPr algn="ctr" eaLnBrk="0" hangingPunct="0"/>
              <a:endParaRPr lang="en-US" sz="2000" b="1" smtClean="0">
                <a:latin typeface="Neo Sans Intel" pitchFamily="34" charset="0"/>
                <a:cs typeface="Arial" pitchFamily="34" charset="0"/>
              </a:endParaRPr>
            </a:p>
          </p:txBody>
        </p:sp>
      </p:grpSp>
      <mc:AlternateContent xmlns:mc="http://schemas.openxmlformats.org/markup-compatibility/2006" xmlns:a14="http://schemas.microsoft.com/office/drawing/2010/main">
        <mc:Choice Requires="a14">
          <p:sp>
            <p:nvSpPr>
              <p:cNvPr id="78" name="TextBox 77"/>
              <p:cNvSpPr txBox="1"/>
              <p:nvPr/>
            </p:nvSpPr>
            <p:spPr>
              <a:xfrm>
                <a:off x="3624319" y="1031927"/>
                <a:ext cx="5204438" cy="861326"/>
              </a:xfrm>
              <a:prstGeom prst="rect">
                <a:avLst/>
              </a:prstGeom>
              <a:noFill/>
            </p:spPr>
            <p:txBody>
              <a:bodyPr wrap="none" rtlCol="0">
                <a:spAutoFit/>
              </a:bodyPr>
              <a:lstStyle/>
              <a:p>
                <a14:m>
                  <m:oMathPara xmlns="" xmlns:m="http://schemas.openxmlformats.org/officeDocument/2006/math">
                    <m:oMathParaPr>
                      <m:jc m:val="centerGroup"/>
                    </m:oMathParaPr>
                    <m:oMath xmlns:m="http://schemas.openxmlformats.org/officeDocument/2006/math">
                      <m:sSub>
                        <m:sSubPr>
                          <m:ctrlPr>
                            <a:rPr lang="en-US" sz="2400" b="0" i="1" smtClean="0">
                              <a:latin typeface="Cambria Math"/>
                            </a:rPr>
                          </m:ctrlPr>
                        </m:sSubPr>
                        <m:e>
                          <m:r>
                            <a:rPr lang="en-US" sz="2400" b="0" i="1" smtClean="0">
                              <a:latin typeface="Cambria Math"/>
                            </a:rPr>
                            <m:t>𝑃𝑈𝐸</m:t>
                          </m:r>
                        </m:e>
                        <m:sub>
                          <m:r>
                            <a:rPr lang="en-US" sz="2400" b="0" i="1" smtClean="0">
                              <a:latin typeface="Cambria Math"/>
                            </a:rPr>
                            <m:t>𝑎</m:t>
                          </m:r>
                        </m:sub>
                      </m:sSub>
                      <m:r>
                        <a:rPr lang="en-US" sz="2400" b="0" i="1" smtClean="0">
                          <a:latin typeface="Cambria Math"/>
                        </a:rPr>
                        <m:t>=</m:t>
                      </m:r>
                      <m:f>
                        <m:fPr>
                          <m:ctrlPr>
                            <a:rPr lang="en-US" sz="2400" b="0" i="1" smtClean="0">
                              <a:latin typeface="Cambria Math"/>
                            </a:rPr>
                          </m:ctrlPr>
                        </m:fPr>
                        <m:num>
                          <m:r>
                            <a:rPr lang="en-US" sz="2400" i="1">
                              <a:latin typeface="Cambria Math"/>
                            </a:rPr>
                            <m:t>𝑝𝑤𝑟</m:t>
                          </m:r>
                          <m:r>
                            <a:rPr lang="en-US" sz="2400" i="1">
                              <a:latin typeface="Cambria Math"/>
                            </a:rPr>
                            <m:t>+</m:t>
                          </m:r>
                          <m:sSub>
                            <m:sSubPr>
                              <m:ctrlPr>
                                <a:rPr lang="en-US" sz="2400" b="0" i="1" smtClean="0">
                                  <a:latin typeface="Cambria Math"/>
                                </a:rPr>
                              </m:ctrlPr>
                            </m:sSubPr>
                            <m:e>
                              <m:r>
                                <a:rPr lang="en-US" sz="2400" b="0" i="1" smtClean="0">
                                  <a:latin typeface="Cambria Math"/>
                                </a:rPr>
                                <m:t>𝑓𝑎𝑛</m:t>
                              </m:r>
                            </m:e>
                            <m:sub>
                              <m:r>
                                <a:rPr lang="en-US" sz="2400" b="0" i="1" smtClean="0">
                                  <a:latin typeface="Cambria Math"/>
                                </a:rPr>
                                <m:t>𝐷𝐶</m:t>
                              </m:r>
                            </m:sub>
                          </m:sSub>
                          <m:r>
                            <a:rPr lang="en-US" sz="2400" i="1">
                              <a:latin typeface="Cambria Math"/>
                            </a:rPr>
                            <m:t>+(</m:t>
                          </m:r>
                          <m:r>
                            <a:rPr lang="en-US" sz="2400" i="1">
                              <a:latin typeface="Cambria Math"/>
                            </a:rPr>
                            <m:t>𝐼𝑇</m:t>
                          </m:r>
                          <m:r>
                            <a:rPr lang="en-US" sz="2400" i="1">
                              <a:latin typeface="Cambria Math"/>
                            </a:rPr>
                            <m:t>+</m:t>
                          </m:r>
                          <m:sSub>
                            <m:sSubPr>
                              <m:ctrlPr>
                                <a:rPr lang="en-US" sz="2400" i="1" smtClean="0">
                                  <a:latin typeface="Cambria Math"/>
                                </a:rPr>
                              </m:ctrlPr>
                            </m:sSubPr>
                            <m:e>
                              <m:r>
                                <a:rPr lang="en-US" sz="2400" b="0" i="1" smtClean="0">
                                  <a:latin typeface="Cambria Math"/>
                                </a:rPr>
                                <m:t>𝑓𝑎𝑛</m:t>
                              </m:r>
                            </m:e>
                            <m:sub>
                              <m:r>
                                <a:rPr lang="en-US" sz="2400" b="0" i="1" smtClean="0">
                                  <a:latin typeface="Cambria Math"/>
                                </a:rPr>
                                <m:t>𝐼𝑇</m:t>
                              </m:r>
                            </m:sub>
                          </m:sSub>
                          <m:r>
                            <a:rPr lang="en-US" sz="2400" i="1">
                              <a:latin typeface="Cambria Math"/>
                            </a:rPr>
                            <m:t>)</m:t>
                          </m:r>
                        </m:num>
                        <m:den>
                          <m:r>
                            <a:rPr lang="en-US" sz="2400" b="0" i="1" smtClean="0">
                              <a:latin typeface="Cambria Math"/>
                            </a:rPr>
                            <m:t>(</m:t>
                          </m:r>
                          <m:r>
                            <a:rPr lang="en-US" sz="2400" b="0" i="1" smtClean="0">
                              <a:latin typeface="Cambria Math"/>
                            </a:rPr>
                            <m:t>𝐼𝑇</m:t>
                          </m:r>
                          <m:r>
                            <a:rPr lang="en-US" sz="2400" b="0" i="1" smtClean="0">
                              <a:latin typeface="Cambria Math"/>
                            </a:rPr>
                            <m:t>+</m:t>
                          </m:r>
                          <m:sSub>
                            <m:sSubPr>
                              <m:ctrlPr>
                                <a:rPr lang="en-US" sz="2400" b="0" i="1" smtClean="0">
                                  <a:latin typeface="Cambria Math"/>
                                </a:rPr>
                              </m:ctrlPr>
                            </m:sSubPr>
                            <m:e>
                              <m:r>
                                <a:rPr lang="en-US" sz="2400" b="0" i="1" smtClean="0">
                                  <a:latin typeface="Cambria Math"/>
                                </a:rPr>
                                <m:t>𝑓𝑎𝑛</m:t>
                              </m:r>
                            </m:e>
                            <m:sub>
                              <m:r>
                                <a:rPr lang="en-US" sz="2400" b="0" i="1" smtClean="0">
                                  <a:latin typeface="Cambria Math"/>
                                </a:rPr>
                                <m:t>𝐼𝑇</m:t>
                              </m:r>
                            </m:sub>
                          </m:sSub>
                          <m:r>
                            <a:rPr lang="en-US" sz="2400" b="0" i="1" smtClean="0">
                              <a:latin typeface="Cambria Math"/>
                            </a:rPr>
                            <m:t>)</m:t>
                          </m:r>
                        </m:den>
                      </m:f>
                    </m:oMath>
                  </m:oMathPara>
                </a14:m>
                <a:endParaRPr lang="en-US" sz="2400" dirty="0" err="1" smtClean="0">
                  <a:latin typeface="+mn-lt"/>
                </a:endParaRPr>
              </a:p>
            </p:txBody>
          </p:sp>
        </mc:Choice>
        <mc:Fallback xmlns="">
          <p:sp>
            <p:nvSpPr>
              <p:cNvPr id="78" name="TextBox 77"/>
              <p:cNvSpPr txBox="1">
                <a:spLocks noRot="1" noChangeAspect="1" noMove="1" noResize="1" noEditPoints="1" noAdjustHandles="1" noChangeArrowheads="1" noChangeShapeType="1" noTextEdit="1"/>
              </p:cNvSpPr>
              <p:nvPr/>
            </p:nvSpPr>
            <p:spPr>
              <a:xfrm>
                <a:off x="3624319" y="1031927"/>
                <a:ext cx="5204438" cy="861326"/>
              </a:xfrm>
              <a:prstGeom prst="rect">
                <a:avLst/>
              </a:prstGeom>
              <a:blipFill rotWithShape="1">
                <a:blip r:embed="rId3"/>
                <a:stretch>
                  <a:fillRect r="-467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9" name="TextBox 78"/>
              <p:cNvSpPr txBox="1"/>
              <p:nvPr/>
            </p:nvSpPr>
            <p:spPr>
              <a:xfrm>
                <a:off x="3685564" y="2892623"/>
                <a:ext cx="3995581" cy="861326"/>
              </a:xfrm>
              <a:prstGeom prst="rect">
                <a:avLst/>
              </a:prstGeom>
              <a:noFill/>
            </p:spPr>
            <p:txBody>
              <a:bodyPr wrap="none" rtlCol="0">
                <a:spAutoFit/>
              </a:bodyPr>
              <a:lstStyle/>
              <a:p>
                <a14:m>
                  <m:oMathPara xmlns="" xmlns:m="http://schemas.openxmlformats.org/officeDocument/2006/math">
                    <m:oMathParaPr>
                      <m:jc m:val="centerGroup"/>
                    </m:oMathParaPr>
                    <m:oMath xmlns:m="http://schemas.openxmlformats.org/officeDocument/2006/math">
                      <m:sSub>
                        <m:sSubPr>
                          <m:ctrlPr>
                            <a:rPr lang="en-US" sz="2400" b="0" i="1" smtClean="0">
                              <a:latin typeface="Cambria Math"/>
                            </a:rPr>
                          </m:ctrlPr>
                        </m:sSubPr>
                        <m:e>
                          <m:r>
                            <a:rPr lang="en-US" sz="2400" b="0" i="1" smtClean="0">
                              <a:latin typeface="Cambria Math"/>
                            </a:rPr>
                            <m:t>𝑃𝑈𝐸</m:t>
                          </m:r>
                        </m:e>
                        <m:sub>
                          <m:r>
                            <a:rPr lang="en-US" sz="2400" b="0" i="1" smtClean="0">
                              <a:latin typeface="Cambria Math"/>
                            </a:rPr>
                            <m:t>𝑏</m:t>
                          </m:r>
                        </m:sub>
                      </m:sSub>
                      <m:r>
                        <a:rPr lang="en-US" sz="2400" b="0" i="1" smtClean="0">
                          <a:latin typeface="Cambria Math"/>
                        </a:rPr>
                        <m:t>=</m:t>
                      </m:r>
                      <m:f>
                        <m:fPr>
                          <m:ctrlPr>
                            <a:rPr lang="en-US" sz="2400" b="0" i="1" smtClean="0">
                              <a:latin typeface="Cambria Math"/>
                            </a:rPr>
                          </m:ctrlPr>
                        </m:fPr>
                        <m:num>
                          <m:r>
                            <a:rPr lang="en-US" sz="2400" i="1">
                              <a:latin typeface="Cambria Math"/>
                            </a:rPr>
                            <m:t>𝑝𝑤𝑟</m:t>
                          </m:r>
                          <m:r>
                            <a:rPr lang="en-US" sz="2400" i="1">
                              <a:latin typeface="Cambria Math"/>
                            </a:rPr>
                            <m:t>+(</m:t>
                          </m:r>
                          <m:r>
                            <a:rPr lang="en-US" sz="2400" i="1">
                              <a:latin typeface="Cambria Math"/>
                            </a:rPr>
                            <m:t>𝐼𝑇</m:t>
                          </m:r>
                          <m:r>
                            <a:rPr lang="en-US" sz="2400" i="1">
                              <a:latin typeface="Cambria Math"/>
                            </a:rPr>
                            <m:t>+</m:t>
                          </m:r>
                          <m:sSub>
                            <m:sSubPr>
                              <m:ctrlPr>
                                <a:rPr lang="en-US" sz="2400" i="1" smtClean="0">
                                  <a:latin typeface="Cambria Math"/>
                                </a:rPr>
                              </m:ctrlPr>
                            </m:sSubPr>
                            <m:e>
                              <m:r>
                                <a:rPr lang="en-US" sz="2400" b="0" i="1" smtClean="0">
                                  <a:latin typeface="Cambria Math"/>
                                </a:rPr>
                                <m:t>𝑓𝑎𝑛</m:t>
                              </m:r>
                            </m:e>
                            <m:sub>
                              <m:r>
                                <a:rPr lang="en-US" sz="2400" b="0" i="1" smtClean="0">
                                  <a:latin typeface="Cambria Math"/>
                                </a:rPr>
                                <m:t>𝐼𝑇</m:t>
                              </m:r>
                            </m:sub>
                          </m:sSub>
                          <m:r>
                            <a:rPr lang="en-US" sz="2400" i="1">
                              <a:latin typeface="Cambria Math"/>
                            </a:rPr>
                            <m:t>)</m:t>
                          </m:r>
                        </m:num>
                        <m:den>
                          <m:r>
                            <a:rPr lang="en-US" sz="2400" b="0" i="1" smtClean="0">
                              <a:latin typeface="Cambria Math"/>
                            </a:rPr>
                            <m:t>(</m:t>
                          </m:r>
                          <m:r>
                            <a:rPr lang="en-US" sz="2400" b="0" i="1" smtClean="0">
                              <a:latin typeface="Cambria Math"/>
                            </a:rPr>
                            <m:t>𝐼𝑇</m:t>
                          </m:r>
                          <m:r>
                            <a:rPr lang="en-US" sz="2400" b="0" i="1" smtClean="0">
                              <a:latin typeface="Cambria Math"/>
                            </a:rPr>
                            <m:t>+</m:t>
                          </m:r>
                          <m:sSub>
                            <m:sSubPr>
                              <m:ctrlPr>
                                <a:rPr lang="en-US" sz="2400" b="0" i="1" smtClean="0">
                                  <a:latin typeface="Cambria Math"/>
                                </a:rPr>
                              </m:ctrlPr>
                            </m:sSubPr>
                            <m:e>
                              <m:r>
                                <a:rPr lang="en-US" sz="2400" b="0" i="1" smtClean="0">
                                  <a:latin typeface="Cambria Math"/>
                                </a:rPr>
                                <m:t>𝑓𝑎𝑛</m:t>
                              </m:r>
                            </m:e>
                            <m:sub>
                              <m:r>
                                <a:rPr lang="en-US" sz="2400" b="0" i="1" smtClean="0">
                                  <a:latin typeface="Cambria Math"/>
                                </a:rPr>
                                <m:t>𝐼𝑇</m:t>
                              </m:r>
                            </m:sub>
                          </m:sSub>
                          <m:r>
                            <a:rPr lang="en-US" sz="2400" b="0" i="1" smtClean="0">
                              <a:latin typeface="Cambria Math"/>
                            </a:rPr>
                            <m:t>)</m:t>
                          </m:r>
                        </m:den>
                      </m:f>
                    </m:oMath>
                  </m:oMathPara>
                </a14:m>
                <a:endParaRPr lang="en-US" sz="2400" dirty="0" err="1" smtClean="0">
                  <a:latin typeface="+mn-lt"/>
                </a:endParaRPr>
              </a:p>
            </p:txBody>
          </p:sp>
        </mc:Choice>
        <mc:Fallback xmlns="">
          <p:sp>
            <p:nvSpPr>
              <p:cNvPr id="79" name="TextBox 78"/>
              <p:cNvSpPr txBox="1">
                <a:spLocks noRot="1" noChangeAspect="1" noMove="1" noResize="1" noEditPoints="1" noAdjustHandles="1" noChangeArrowheads="1" noChangeShapeType="1" noTextEdit="1"/>
              </p:cNvSpPr>
              <p:nvPr/>
            </p:nvSpPr>
            <p:spPr>
              <a:xfrm>
                <a:off x="3685564" y="2892623"/>
                <a:ext cx="3995581" cy="861326"/>
              </a:xfrm>
              <a:prstGeom prst="rect">
                <a:avLst/>
              </a:prstGeom>
              <a:blipFill rotWithShape="1">
                <a:blip r:embed="rId4"/>
                <a:stretch>
                  <a:fillRect r="-1126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0" name="TextBox 79"/>
              <p:cNvSpPr txBox="1"/>
              <p:nvPr/>
            </p:nvSpPr>
            <p:spPr>
              <a:xfrm>
                <a:off x="3766213" y="4789279"/>
                <a:ext cx="3792961" cy="792076"/>
              </a:xfrm>
              <a:prstGeom prst="rect">
                <a:avLst/>
              </a:prstGeom>
              <a:noFill/>
            </p:spPr>
            <p:txBody>
              <a:bodyPr wrap="none" rtlCol="0">
                <a:spAutoFit/>
              </a:bodyPr>
              <a:lstStyle/>
              <a:p>
                <a14:m>
                  <m:oMathPara xmlns="" xmlns:m="http://schemas.openxmlformats.org/officeDocument/2006/math">
                    <m:oMathParaPr>
                      <m:jc m:val="centerGroup"/>
                    </m:oMathParaPr>
                    <m:oMath xmlns:m="http://schemas.openxmlformats.org/officeDocument/2006/math">
                      <m:sSub>
                        <m:sSubPr>
                          <m:ctrlPr>
                            <a:rPr lang="en-US" sz="2400" b="0" i="1" smtClean="0">
                              <a:latin typeface="Cambria Math"/>
                            </a:rPr>
                          </m:ctrlPr>
                        </m:sSubPr>
                        <m:e>
                          <m:r>
                            <a:rPr lang="en-US" sz="2400" b="0" i="1" smtClean="0">
                              <a:latin typeface="Cambria Math"/>
                            </a:rPr>
                            <m:t>𝑃𝑈𝐸</m:t>
                          </m:r>
                        </m:e>
                        <m:sub>
                          <m:r>
                            <a:rPr lang="en-US" sz="2400" b="0" i="1" smtClean="0">
                              <a:latin typeface="Cambria Math"/>
                            </a:rPr>
                            <m:t>𝑐</m:t>
                          </m:r>
                        </m:sub>
                      </m:sSub>
                      <m:r>
                        <a:rPr lang="en-US" sz="2400" b="0" i="1" smtClean="0">
                          <a:latin typeface="Cambria Math"/>
                        </a:rPr>
                        <m:t>=</m:t>
                      </m:r>
                      <m:f>
                        <m:fPr>
                          <m:ctrlPr>
                            <a:rPr lang="en-US" sz="2400" b="0" i="1" smtClean="0">
                              <a:latin typeface="Cambria Math"/>
                            </a:rPr>
                          </m:ctrlPr>
                        </m:fPr>
                        <m:num>
                          <m:r>
                            <a:rPr lang="en-US" sz="2400" i="1">
                              <a:latin typeface="Cambria Math"/>
                            </a:rPr>
                            <m:t>𝑝𝑤𝑟</m:t>
                          </m:r>
                          <m:r>
                            <a:rPr lang="en-US" sz="2400" i="1">
                              <a:latin typeface="Cambria Math"/>
                            </a:rPr>
                            <m:t>+</m:t>
                          </m:r>
                          <m:sSub>
                            <m:sSubPr>
                              <m:ctrlPr>
                                <a:rPr lang="en-US" sz="2400" b="0" i="1" smtClean="0">
                                  <a:latin typeface="Cambria Math"/>
                                </a:rPr>
                              </m:ctrlPr>
                            </m:sSubPr>
                            <m:e>
                              <m:r>
                                <a:rPr lang="en-US" sz="2400" b="0" i="1" smtClean="0">
                                  <a:latin typeface="Cambria Math"/>
                                </a:rPr>
                                <m:t>𝑓𝑎𝑛</m:t>
                              </m:r>
                            </m:e>
                            <m:sub>
                              <m:r>
                                <a:rPr lang="en-US" sz="2400" b="0" i="1" smtClean="0">
                                  <a:latin typeface="Cambria Math"/>
                                </a:rPr>
                                <m:t>𝐷𝐶</m:t>
                              </m:r>
                            </m:sub>
                          </m:sSub>
                          <m:r>
                            <a:rPr lang="en-US" sz="2400" i="1">
                              <a:latin typeface="Cambria Math"/>
                            </a:rPr>
                            <m:t>+</m:t>
                          </m:r>
                          <m:r>
                            <a:rPr lang="en-US" sz="2400" i="1">
                              <a:latin typeface="Cambria Math"/>
                            </a:rPr>
                            <m:t>𝐼𝑇</m:t>
                          </m:r>
                        </m:num>
                        <m:den>
                          <m:r>
                            <a:rPr lang="en-US" sz="2400" b="0" i="1" smtClean="0">
                              <a:latin typeface="Cambria Math"/>
                            </a:rPr>
                            <m:t>𝐼𝑇</m:t>
                          </m:r>
                        </m:den>
                      </m:f>
                    </m:oMath>
                  </m:oMathPara>
                </a14:m>
                <a:endParaRPr lang="en-US" sz="2400" dirty="0" err="1" smtClean="0">
                  <a:latin typeface="+mn-lt"/>
                </a:endParaRPr>
              </a:p>
            </p:txBody>
          </p:sp>
        </mc:Choice>
        <mc:Fallback xmlns="">
          <p:sp>
            <p:nvSpPr>
              <p:cNvPr id="80" name="TextBox 79"/>
              <p:cNvSpPr txBox="1">
                <a:spLocks noRot="1" noChangeAspect="1" noMove="1" noResize="1" noEditPoints="1" noAdjustHandles="1" noChangeArrowheads="1" noChangeShapeType="1" noTextEdit="1"/>
              </p:cNvSpPr>
              <p:nvPr/>
            </p:nvSpPr>
            <p:spPr>
              <a:xfrm>
                <a:off x="3766213" y="4789279"/>
                <a:ext cx="3792961" cy="792076"/>
              </a:xfrm>
              <a:prstGeom prst="rect">
                <a:avLst/>
              </a:prstGeom>
              <a:blipFill rotWithShape="1">
                <a:blip r:embed="rId5"/>
                <a:stretch>
                  <a:fillRect/>
                </a:stretch>
              </a:blipFill>
            </p:spPr>
            <p:txBody>
              <a:bodyPr/>
              <a:lstStyle/>
              <a:p>
                <a:r>
                  <a:rPr lang="en-US">
                    <a:noFill/>
                  </a:rPr>
                  <a:t> </a:t>
                </a:r>
              </a:p>
            </p:txBody>
          </p:sp>
        </mc:Fallback>
      </mc:AlternateContent>
      <p:sp>
        <p:nvSpPr>
          <p:cNvPr id="35" name="Rounded Rectangle 34"/>
          <p:cNvSpPr/>
          <p:nvPr/>
        </p:nvSpPr>
        <p:spPr bwMode="auto">
          <a:xfrm>
            <a:off x="3939562" y="5747583"/>
            <a:ext cx="4430110" cy="1000059"/>
          </a:xfrm>
          <a:prstGeom prst="roundRect">
            <a:avLst/>
          </a:prstGeom>
          <a:ln>
            <a:headEnd type="none" w="sm" len="sm"/>
            <a:tailEnd type="none" w="sm" len="sm"/>
          </a:ln>
        </p:spPr>
        <p:style>
          <a:lnRef idx="0">
            <a:schemeClr val="accent1"/>
          </a:lnRef>
          <a:fillRef idx="3">
            <a:schemeClr val="accent1"/>
          </a:fillRef>
          <a:effectRef idx="3">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a:r>
              <a:rPr lang="en-US" sz="2400" dirty="0" err="1" smtClean="0"/>
              <a:t>PUE</a:t>
            </a:r>
            <a:r>
              <a:rPr lang="en-US" sz="2400" baseline="-25000" dirty="0" err="1" smtClean="0"/>
              <a:t>b</a:t>
            </a:r>
            <a:r>
              <a:rPr lang="en-US" sz="2400" baseline="-25000" dirty="0" smtClean="0"/>
              <a:t> </a:t>
            </a:r>
            <a:r>
              <a:rPr lang="en-US" sz="2400" dirty="0" smtClean="0"/>
              <a:t>&lt; </a:t>
            </a:r>
            <a:r>
              <a:rPr lang="en-US" sz="2400" dirty="0" err="1" smtClean="0"/>
              <a:t>PUE</a:t>
            </a:r>
            <a:r>
              <a:rPr lang="en-US" sz="2400" baseline="-25000" dirty="0" err="1" smtClean="0"/>
              <a:t>a</a:t>
            </a:r>
            <a:r>
              <a:rPr lang="en-US" sz="2400" baseline="-25000" dirty="0" smtClean="0"/>
              <a:t> </a:t>
            </a:r>
            <a:r>
              <a:rPr lang="en-US" sz="2400" dirty="0" smtClean="0"/>
              <a:t>&lt; </a:t>
            </a:r>
            <a:r>
              <a:rPr lang="en-US" sz="2400" dirty="0" err="1" smtClean="0"/>
              <a:t>PUE</a:t>
            </a:r>
            <a:r>
              <a:rPr lang="en-US" sz="2400" baseline="-25000" dirty="0" err="1" smtClean="0"/>
              <a:t>c</a:t>
            </a:r>
            <a:r>
              <a:rPr lang="en-US" sz="2400" dirty="0" smtClean="0"/>
              <a:t> but is (b) best?</a:t>
            </a:r>
          </a:p>
          <a:p>
            <a:pPr algn="ctr"/>
            <a:r>
              <a:rPr lang="en-US" sz="2400" dirty="0" smtClean="0"/>
              <a:t>We don’t know….</a:t>
            </a:r>
            <a:endParaRPr lang="en-US" sz="2400" dirty="0"/>
          </a:p>
        </p:txBody>
      </p:sp>
    </p:spTree>
    <p:extLst>
      <p:ext uri="{BB962C8B-B14F-4D97-AF65-F5344CB8AC3E}">
        <p14:creationId xmlns:p14="http://schemas.microsoft.com/office/powerpoint/2010/main" val="13326342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makes a good metric?</a:t>
            </a:r>
            <a:endParaRPr lang="en-US" dirty="0"/>
          </a:p>
        </p:txBody>
      </p:sp>
      <p:sp>
        <p:nvSpPr>
          <p:cNvPr id="3" name="Content Placeholder 2"/>
          <p:cNvSpPr>
            <a:spLocks noGrp="1"/>
          </p:cNvSpPr>
          <p:nvPr>
            <p:ph idx="1"/>
          </p:nvPr>
        </p:nvSpPr>
        <p:spPr/>
        <p:txBody>
          <a:bodyPr/>
          <a:lstStyle/>
          <a:p>
            <a:r>
              <a:rPr lang="en-US" dirty="0" smtClean="0"/>
              <a:t>Simple, measurable, actionable.</a:t>
            </a:r>
          </a:p>
          <a:p>
            <a:r>
              <a:rPr lang="en-US" dirty="0" smtClean="0"/>
              <a:t>Tied to an objective and links with a clear goal.</a:t>
            </a:r>
          </a:p>
          <a:p>
            <a:r>
              <a:rPr lang="en-US" dirty="0" smtClean="0"/>
              <a:t>It matters. </a:t>
            </a:r>
          </a:p>
          <a:p>
            <a:endParaRPr lang="en-US" dirty="0"/>
          </a:p>
          <a:p>
            <a:r>
              <a:rPr lang="en-US" dirty="0" smtClean="0"/>
              <a:t>Metrics are indicators to be used as part of a continual improvement process.</a:t>
            </a:r>
          </a:p>
        </p:txBody>
      </p:sp>
    </p:spTree>
    <p:extLst>
      <p:ext uri="{BB962C8B-B14F-4D97-AF65-F5344CB8AC3E}">
        <p14:creationId xmlns:p14="http://schemas.microsoft.com/office/powerpoint/2010/main" val="129154125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Continual improvement </a:t>
            </a:r>
            <a:r>
              <a:rPr lang="en-US" dirty="0"/>
              <a:t>p</a:t>
            </a:r>
            <a:r>
              <a:rPr lang="en-US" dirty="0" smtClean="0"/>
              <a:t>rocess</a:t>
            </a:r>
            <a:endParaRPr lang="en-US" dirty="0"/>
          </a:p>
        </p:txBody>
      </p:sp>
      <p:sp>
        <p:nvSpPr>
          <p:cNvPr id="5" name="Rectangle 4"/>
          <p:cNvSpPr/>
          <p:nvPr/>
        </p:nvSpPr>
        <p:spPr>
          <a:xfrm>
            <a:off x="3302000" y="1622778"/>
            <a:ext cx="2342444" cy="81844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Set Objectives, </a:t>
            </a:r>
          </a:p>
          <a:p>
            <a:pPr algn="ctr"/>
            <a:r>
              <a:rPr lang="en-US" dirty="0" smtClean="0"/>
              <a:t>Goals and Metrics</a:t>
            </a:r>
            <a:endParaRPr lang="en-US" dirty="0"/>
          </a:p>
        </p:txBody>
      </p:sp>
      <p:sp>
        <p:nvSpPr>
          <p:cNvPr id="6" name="Rectangle 5"/>
          <p:cNvSpPr/>
          <p:nvPr/>
        </p:nvSpPr>
        <p:spPr>
          <a:xfrm>
            <a:off x="6067774" y="3031067"/>
            <a:ext cx="2342444" cy="81844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Plan Improvements</a:t>
            </a:r>
            <a:endParaRPr lang="en-US" dirty="0"/>
          </a:p>
        </p:txBody>
      </p:sp>
      <p:sp>
        <p:nvSpPr>
          <p:cNvPr id="7" name="Rectangle 6"/>
          <p:cNvSpPr/>
          <p:nvPr/>
        </p:nvSpPr>
        <p:spPr>
          <a:xfrm>
            <a:off x="3302000" y="4552245"/>
            <a:ext cx="2342444" cy="81844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Implement Changes</a:t>
            </a:r>
            <a:endParaRPr lang="en-US" dirty="0"/>
          </a:p>
        </p:txBody>
      </p:sp>
      <p:sp>
        <p:nvSpPr>
          <p:cNvPr id="8" name="Rectangle 7"/>
          <p:cNvSpPr/>
          <p:nvPr/>
        </p:nvSpPr>
        <p:spPr>
          <a:xfrm>
            <a:off x="677336" y="3031067"/>
            <a:ext cx="2342444" cy="81844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Review Performance</a:t>
            </a:r>
            <a:endParaRPr lang="en-US" dirty="0"/>
          </a:p>
        </p:txBody>
      </p:sp>
      <p:sp>
        <p:nvSpPr>
          <p:cNvPr id="11" name="Circular Arrow 10"/>
          <p:cNvSpPr/>
          <p:nvPr/>
        </p:nvSpPr>
        <p:spPr>
          <a:xfrm rot="2924176">
            <a:off x="5829658" y="1948744"/>
            <a:ext cx="1086556" cy="984956"/>
          </a:xfrm>
          <a:prstGeom prst="circular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Circular Arrow 11"/>
          <p:cNvSpPr/>
          <p:nvPr/>
        </p:nvSpPr>
        <p:spPr>
          <a:xfrm rot="8324176">
            <a:off x="5847309" y="4274254"/>
            <a:ext cx="1086556" cy="984956"/>
          </a:xfrm>
          <a:prstGeom prst="circular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3" name="Circular Arrow 12"/>
          <p:cNvSpPr/>
          <p:nvPr/>
        </p:nvSpPr>
        <p:spPr>
          <a:xfrm rot="8324176" flipH="1" flipV="1">
            <a:off x="2115644" y="1960034"/>
            <a:ext cx="1086556" cy="984956"/>
          </a:xfrm>
          <a:prstGeom prst="circular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4" name="Circular Arrow 13"/>
          <p:cNvSpPr/>
          <p:nvPr/>
        </p:nvSpPr>
        <p:spPr>
          <a:xfrm rot="2924176" flipH="1" flipV="1">
            <a:off x="2133295" y="4285544"/>
            <a:ext cx="1086556" cy="984956"/>
          </a:xfrm>
          <a:prstGeom prst="circular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5" name="Oval 14"/>
          <p:cNvSpPr/>
          <p:nvPr/>
        </p:nvSpPr>
        <p:spPr>
          <a:xfrm>
            <a:off x="3189111" y="2878667"/>
            <a:ext cx="2568222" cy="1284111"/>
          </a:xfrm>
          <a:prstGeom prst="ellipse">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smtClean="0"/>
              <a:t>Continual Improvement</a:t>
            </a:r>
            <a:endParaRPr lang="en-US" sz="2200" dirty="0"/>
          </a:p>
        </p:txBody>
      </p:sp>
    </p:spTree>
    <p:extLst>
      <p:ext uri="{BB962C8B-B14F-4D97-AF65-F5344CB8AC3E}">
        <p14:creationId xmlns:p14="http://schemas.microsoft.com/office/powerpoint/2010/main" val="173225766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8058</TotalTime>
  <Words>5092</Words>
  <Application>Microsoft Macintosh PowerPoint</Application>
  <PresentationFormat>On-screen Show (4:3)</PresentationFormat>
  <Paragraphs>753</Paragraphs>
  <Slides>44</Slides>
  <Notes>39</Notes>
  <HiddenSlides>0</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Office Theme</vt:lpstr>
      <vt:lpstr>Metrics for HPC Data Center Power Proportionality and Efficiency</vt:lpstr>
      <vt:lpstr>Learn from each other</vt:lpstr>
      <vt:lpstr>What makes a good metric?</vt:lpstr>
      <vt:lpstr>PUE</vt:lpstr>
      <vt:lpstr>PUE Definition</vt:lpstr>
      <vt:lpstr>but PUE isn't perfect, consider…..</vt:lpstr>
      <vt:lpstr>Three variations…</vt:lpstr>
      <vt:lpstr>What makes a good metric?</vt:lpstr>
      <vt:lpstr>Continual improvement process</vt:lpstr>
      <vt:lpstr>Example “based on real story”</vt:lpstr>
      <vt:lpstr>Energy efficiency improvements.  No silver bullet…</vt:lpstr>
      <vt:lpstr>Facebook BBs include data centers</vt:lpstr>
      <vt:lpstr>Look for synergies</vt:lpstr>
      <vt:lpstr>Four pillar framework</vt:lpstr>
      <vt:lpstr>Green IT at Leibniz Supercomputing Centre</vt:lpstr>
      <vt:lpstr>Useful constructs for energy efficiency improvements</vt:lpstr>
      <vt:lpstr>Stranded and trapped capacity</vt:lpstr>
      <vt:lpstr>Lots of PSC capability… </vt:lpstr>
      <vt:lpstr>Typical load less than fit-up</vt:lpstr>
      <vt:lpstr>PowerPoint Presentation</vt:lpstr>
      <vt:lpstr>Four pillar framework</vt:lpstr>
      <vt:lpstr>Investigating improvement opportunities</vt:lpstr>
      <vt:lpstr>Contributors to trapped capacity</vt:lpstr>
      <vt:lpstr>Electricity provider impacts</vt:lpstr>
      <vt:lpstr> Stiff and accommodating </vt:lpstr>
      <vt:lpstr>Sensitivities and flexibility</vt:lpstr>
      <vt:lpstr>Energy efficient and higher power</vt:lpstr>
      <vt:lpstr>Key take-aways</vt:lpstr>
      <vt:lpstr>No single metric,</vt:lpstr>
      <vt:lpstr>The list is stakeholder dependent</vt:lpstr>
      <vt:lpstr>Facility manager’s items</vt:lpstr>
      <vt:lpstr>Systems manager’s items</vt:lpstr>
      <vt:lpstr>Director’s items</vt:lpstr>
      <vt:lpstr>It is time to update these lists</vt:lpstr>
      <vt:lpstr>PowerPoint Presentation</vt:lpstr>
      <vt:lpstr>PowerPoint Presentation</vt:lpstr>
      <vt:lpstr>PowerPoint Presentation</vt:lpstr>
      <vt:lpstr>SC15 events</vt:lpstr>
      <vt:lpstr>PowerPoint Presentation</vt:lpstr>
      <vt:lpstr>Back-up</vt:lpstr>
      <vt:lpstr>PowerPoint Presentation</vt:lpstr>
      <vt:lpstr>PowerPoint Presentation</vt:lpstr>
      <vt:lpstr>PowerPoint Presentation</vt:lpstr>
      <vt:lpstr>PowerPoint Presentation</vt:lpstr>
    </vt:vector>
  </TitlesOfParts>
  <Company>Mount Holyoke College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Metrics for HPC Data Center Power Proportionality and Efficiency</dc:title>
  <dc:creator>Jordan Seto</dc:creator>
  <cp:lastModifiedBy>Jordan Seto</cp:lastModifiedBy>
  <cp:revision>81</cp:revision>
  <cp:lastPrinted>2015-09-21T20:49:48Z</cp:lastPrinted>
  <dcterms:created xsi:type="dcterms:W3CDTF">2015-09-14T04:26:27Z</dcterms:created>
  <dcterms:modified xsi:type="dcterms:W3CDTF">2015-09-22T11:18:13Z</dcterms:modified>
</cp:coreProperties>
</file>

<file path=docProps/thumbnail.jpeg>
</file>